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369" r:id="rId5"/>
    <p:sldId id="374" r:id="rId6"/>
    <p:sldId id="340" r:id="rId7"/>
    <p:sldId id="372" r:id="rId8"/>
    <p:sldId id="366" r:id="rId9"/>
    <p:sldId id="334" r:id="rId10"/>
    <p:sldId id="339" r:id="rId11"/>
    <p:sldId id="347" r:id="rId12"/>
    <p:sldId id="355" r:id="rId13"/>
    <p:sldId id="346" r:id="rId14"/>
    <p:sldId id="354" r:id="rId15"/>
    <p:sldId id="312" r:id="rId16"/>
    <p:sldId id="356" r:id="rId17"/>
    <p:sldId id="358" r:id="rId18"/>
    <p:sldId id="343" r:id="rId19"/>
    <p:sldId id="367" r:id="rId20"/>
    <p:sldId id="370" r:id="rId21"/>
    <p:sldId id="361" r:id="rId22"/>
    <p:sldId id="363" r:id="rId23"/>
    <p:sldId id="373" r:id="rId24"/>
    <p:sldId id="371" r:id="rId25"/>
    <p:sldId id="368" r:id="rId26"/>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van Rossum" initials="PvR" lastIdx="5" clrIdx="0">
    <p:extLst>
      <p:ext uri="{19B8F6BF-5375-455C-9EA6-DF929625EA0E}">
        <p15:presenceInfo xmlns:p15="http://schemas.microsoft.com/office/powerpoint/2012/main" userId="S::patricia.vanrossum@gvrv.nl::6905890a-773e-4e1b-835e-ac0ffe0fd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E5A"/>
    <a:srgbClr val="00368A"/>
    <a:srgbClr val="009DE0"/>
    <a:srgbClr val="6EB5B1"/>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F5B4B2-EF8E-459C-B105-324170D69C27}" v="9" dt="2020-07-14T07:29:48.3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F7BE8-88B0-477B-9A1F-9A4C6C0CFB5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nl-NL"/>
        </a:p>
      </dgm:t>
    </dgm:pt>
    <dgm:pt modelId="{910EC9DE-F578-43B0-86EB-2A20A9822A99}">
      <dgm:prSet phldrT="[Tekst]" custT="1"/>
      <dgm:spPr/>
      <dgm:t>
        <a:bodyPr/>
        <a:lstStyle/>
        <a:p>
          <a:r>
            <a:rPr lang="nl-NL" sz="2800" dirty="0" err="1"/>
            <a:t>GvRV</a:t>
          </a:r>
          <a:br>
            <a:rPr lang="nl-NL" sz="2800" dirty="0"/>
          </a:br>
          <a:r>
            <a:rPr lang="nl-NL" sz="1600" dirty="0"/>
            <a:t>(voorheen ANR)</a:t>
          </a:r>
          <a:endParaRPr lang="nl-NL" sz="2800" dirty="0"/>
        </a:p>
      </dgm:t>
    </dgm:pt>
    <dgm:pt modelId="{A408A6EF-99AF-4600-918A-B7A773DD4F09}" type="parTrans" cxnId="{ED39F3BC-B112-4B1B-9E9D-FED017336606}">
      <dgm:prSet/>
      <dgm:spPr/>
      <dgm:t>
        <a:bodyPr/>
        <a:lstStyle/>
        <a:p>
          <a:endParaRPr lang="nl-NL"/>
        </a:p>
      </dgm:t>
    </dgm:pt>
    <dgm:pt modelId="{9995DF3B-FBC3-41B3-A672-EAE94EE8E6BF}" type="sibTrans" cxnId="{ED39F3BC-B112-4B1B-9E9D-FED017336606}">
      <dgm:prSet/>
      <dgm:spPr/>
      <dgm:t>
        <a:bodyPr/>
        <a:lstStyle/>
        <a:p>
          <a:endParaRPr lang="nl-NL"/>
        </a:p>
      </dgm:t>
    </dgm:pt>
    <dgm:pt modelId="{9D0D4742-AEFA-41A7-924C-8B45BCDB1626}">
      <dgm:prSet phldrT="[Tekst]" custT="1"/>
      <dgm:spPr/>
      <dgm:t>
        <a:bodyPr/>
        <a:lstStyle/>
        <a:p>
          <a:r>
            <a:rPr lang="nl-NL" sz="2800" dirty="0"/>
            <a:t>Op naar NR</a:t>
          </a:r>
          <a:br>
            <a:rPr lang="nl-NL" sz="2800" dirty="0"/>
          </a:br>
          <a:r>
            <a:rPr lang="nl-NL" sz="2800" i="1" dirty="0"/>
            <a:t>transitieperiode</a:t>
          </a:r>
        </a:p>
      </dgm:t>
    </dgm:pt>
    <dgm:pt modelId="{12CE02C3-BA5C-4F6D-AF30-0A939094C916}" type="parTrans" cxnId="{4E34A010-1B2A-484F-AC7A-EE0376082A21}">
      <dgm:prSet/>
      <dgm:spPr/>
      <dgm:t>
        <a:bodyPr/>
        <a:lstStyle/>
        <a:p>
          <a:endParaRPr lang="nl-NL"/>
        </a:p>
      </dgm:t>
    </dgm:pt>
    <dgm:pt modelId="{D2F7956C-2177-47E4-B1B8-083E617B2841}" type="sibTrans" cxnId="{4E34A010-1B2A-484F-AC7A-EE0376082A21}">
      <dgm:prSet/>
      <dgm:spPr/>
      <dgm:t>
        <a:bodyPr/>
        <a:lstStyle/>
        <a:p>
          <a:endParaRPr lang="nl-NL"/>
        </a:p>
      </dgm:t>
    </dgm:pt>
    <dgm:pt modelId="{3AA21F3D-C1A3-4A9E-8009-E9AD32378A05}">
      <dgm:prSet phldrT="[Tekst]" custT="1"/>
      <dgm:spPr/>
      <dgm:t>
        <a:bodyPr/>
        <a:lstStyle/>
        <a:p>
          <a:r>
            <a:rPr lang="nl-NL" sz="2800" dirty="0"/>
            <a:t>NR</a:t>
          </a:r>
        </a:p>
      </dgm:t>
    </dgm:pt>
    <dgm:pt modelId="{3B39CCE7-7FE8-4C7F-9201-175862D60E7E}" type="parTrans" cxnId="{C52E9F39-EF4F-4413-B734-92A42792130D}">
      <dgm:prSet/>
      <dgm:spPr/>
      <dgm:t>
        <a:bodyPr/>
        <a:lstStyle/>
        <a:p>
          <a:endParaRPr lang="nl-NL"/>
        </a:p>
      </dgm:t>
    </dgm:pt>
    <dgm:pt modelId="{36F24E11-05D5-46BF-B1FD-036ACB657906}" type="sibTrans" cxnId="{C52E9F39-EF4F-4413-B734-92A42792130D}">
      <dgm:prSet/>
      <dgm:spPr/>
      <dgm:t>
        <a:bodyPr/>
        <a:lstStyle/>
        <a:p>
          <a:endParaRPr lang="nl-NL"/>
        </a:p>
      </dgm:t>
    </dgm:pt>
    <dgm:pt modelId="{9C624229-3CE4-4342-A9AD-1C913B63538F}" type="pres">
      <dgm:prSet presAssocID="{ABFF7BE8-88B0-477B-9A1F-9A4C6C0CFB5E}" presName="theList" presStyleCnt="0">
        <dgm:presLayoutVars>
          <dgm:dir/>
          <dgm:animLvl val="lvl"/>
          <dgm:resizeHandles val="exact"/>
        </dgm:presLayoutVars>
      </dgm:prSet>
      <dgm:spPr/>
    </dgm:pt>
    <dgm:pt modelId="{E2B12E40-0CE2-4CC5-98E9-4ECBDDD7A1CA}" type="pres">
      <dgm:prSet presAssocID="{910EC9DE-F578-43B0-86EB-2A20A9822A99}" presName="compNode" presStyleCnt="0"/>
      <dgm:spPr/>
    </dgm:pt>
    <dgm:pt modelId="{87EB1636-D5ED-450F-99A9-28435237BA12}" type="pres">
      <dgm:prSet presAssocID="{910EC9DE-F578-43B0-86EB-2A20A9822A99}" presName="aNode" presStyleLbl="bgShp" presStyleIdx="0" presStyleCnt="3" custScaleX="52605" custLinFactNeighborX="326" custLinFactNeighborY="131"/>
      <dgm:spPr/>
    </dgm:pt>
    <dgm:pt modelId="{098DCBA9-AADD-4F9A-828A-175B44CA999F}" type="pres">
      <dgm:prSet presAssocID="{910EC9DE-F578-43B0-86EB-2A20A9822A99}" presName="textNode" presStyleLbl="bgShp" presStyleIdx="0" presStyleCnt="3"/>
      <dgm:spPr/>
    </dgm:pt>
    <dgm:pt modelId="{4D078A98-0668-4210-B7FA-0DDE906387E5}" type="pres">
      <dgm:prSet presAssocID="{910EC9DE-F578-43B0-86EB-2A20A9822A99}" presName="compChildNode" presStyleCnt="0"/>
      <dgm:spPr/>
    </dgm:pt>
    <dgm:pt modelId="{F52F6B70-2E89-4A88-9426-25D226439740}" type="pres">
      <dgm:prSet presAssocID="{910EC9DE-F578-43B0-86EB-2A20A9822A99}" presName="theInnerList" presStyleCnt="0"/>
      <dgm:spPr/>
    </dgm:pt>
    <dgm:pt modelId="{8C07A8A5-1946-49AE-A9DF-FC16A2D44948}" type="pres">
      <dgm:prSet presAssocID="{910EC9DE-F578-43B0-86EB-2A20A9822A99}" presName="aSpace" presStyleCnt="0"/>
      <dgm:spPr/>
    </dgm:pt>
    <dgm:pt modelId="{A363637C-318A-4867-8205-A8C9A5BB9716}" type="pres">
      <dgm:prSet presAssocID="{9D0D4742-AEFA-41A7-924C-8B45BCDB1626}" presName="compNode" presStyleCnt="0"/>
      <dgm:spPr/>
    </dgm:pt>
    <dgm:pt modelId="{43985FE2-21DD-4720-91F0-6AC9AB8BEF4A}" type="pres">
      <dgm:prSet presAssocID="{9D0D4742-AEFA-41A7-924C-8B45BCDB1626}" presName="aNode" presStyleLbl="bgShp" presStyleIdx="1" presStyleCnt="3"/>
      <dgm:spPr/>
    </dgm:pt>
    <dgm:pt modelId="{70ABB6CB-02FA-4116-B0C0-1A4925CA3B2E}" type="pres">
      <dgm:prSet presAssocID="{9D0D4742-AEFA-41A7-924C-8B45BCDB1626}" presName="textNode" presStyleLbl="bgShp" presStyleIdx="1" presStyleCnt="3"/>
      <dgm:spPr/>
    </dgm:pt>
    <dgm:pt modelId="{0615FC1D-2D50-4222-8787-E0B832BDC95D}" type="pres">
      <dgm:prSet presAssocID="{9D0D4742-AEFA-41A7-924C-8B45BCDB1626}" presName="compChildNode" presStyleCnt="0"/>
      <dgm:spPr/>
    </dgm:pt>
    <dgm:pt modelId="{27B30811-05D8-4949-8CD1-051827F8CFED}" type="pres">
      <dgm:prSet presAssocID="{9D0D4742-AEFA-41A7-924C-8B45BCDB1626}" presName="theInnerList" presStyleCnt="0"/>
      <dgm:spPr/>
    </dgm:pt>
    <dgm:pt modelId="{117A9384-20C4-4263-AD28-12B7940BD87A}" type="pres">
      <dgm:prSet presAssocID="{9D0D4742-AEFA-41A7-924C-8B45BCDB1626}" presName="aSpace" presStyleCnt="0"/>
      <dgm:spPr/>
    </dgm:pt>
    <dgm:pt modelId="{42F32C4A-0366-47B5-8848-A8BD8FD8E102}" type="pres">
      <dgm:prSet presAssocID="{3AA21F3D-C1A3-4A9E-8009-E9AD32378A05}" presName="compNode" presStyleCnt="0"/>
      <dgm:spPr/>
    </dgm:pt>
    <dgm:pt modelId="{48DC1C63-B6F2-41DD-95A3-DBB60F79320D}" type="pres">
      <dgm:prSet presAssocID="{3AA21F3D-C1A3-4A9E-8009-E9AD32378A05}" presName="aNode" presStyleLbl="bgShp" presStyleIdx="2" presStyleCnt="3"/>
      <dgm:spPr/>
    </dgm:pt>
    <dgm:pt modelId="{DA3CEAC1-2A01-412C-B980-81EBD5AF0259}" type="pres">
      <dgm:prSet presAssocID="{3AA21F3D-C1A3-4A9E-8009-E9AD32378A05}" presName="textNode" presStyleLbl="bgShp" presStyleIdx="2" presStyleCnt="3"/>
      <dgm:spPr/>
    </dgm:pt>
    <dgm:pt modelId="{76BC923B-4853-48E8-914C-250615773B1B}" type="pres">
      <dgm:prSet presAssocID="{3AA21F3D-C1A3-4A9E-8009-E9AD32378A05}" presName="compChildNode" presStyleCnt="0"/>
      <dgm:spPr/>
    </dgm:pt>
    <dgm:pt modelId="{24238AA5-EC47-4E30-84B7-D215EA3DC302}" type="pres">
      <dgm:prSet presAssocID="{3AA21F3D-C1A3-4A9E-8009-E9AD32378A05}" presName="theInnerList" presStyleCnt="0"/>
      <dgm:spPr/>
    </dgm:pt>
  </dgm:ptLst>
  <dgm:cxnLst>
    <dgm:cxn modelId="{4E34A010-1B2A-484F-AC7A-EE0376082A21}" srcId="{ABFF7BE8-88B0-477B-9A1F-9A4C6C0CFB5E}" destId="{9D0D4742-AEFA-41A7-924C-8B45BCDB1626}" srcOrd="1" destOrd="0" parTransId="{12CE02C3-BA5C-4F6D-AF30-0A939094C916}" sibTransId="{D2F7956C-2177-47E4-B1B8-083E617B2841}"/>
    <dgm:cxn modelId="{8416001B-94E8-4860-A302-FCCCBDE32E38}" type="presOf" srcId="{3AA21F3D-C1A3-4A9E-8009-E9AD32378A05}" destId="{48DC1C63-B6F2-41DD-95A3-DBB60F79320D}" srcOrd="0" destOrd="0" presId="urn:microsoft.com/office/officeart/2005/8/layout/lProcess2"/>
    <dgm:cxn modelId="{78C8D02D-ECC5-48EE-B072-AB4F0C14F305}" type="presOf" srcId="{9D0D4742-AEFA-41A7-924C-8B45BCDB1626}" destId="{70ABB6CB-02FA-4116-B0C0-1A4925CA3B2E}" srcOrd="1" destOrd="0" presId="urn:microsoft.com/office/officeart/2005/8/layout/lProcess2"/>
    <dgm:cxn modelId="{C52E9F39-EF4F-4413-B734-92A42792130D}" srcId="{ABFF7BE8-88B0-477B-9A1F-9A4C6C0CFB5E}" destId="{3AA21F3D-C1A3-4A9E-8009-E9AD32378A05}" srcOrd="2" destOrd="0" parTransId="{3B39CCE7-7FE8-4C7F-9201-175862D60E7E}" sibTransId="{36F24E11-05D5-46BF-B1FD-036ACB657906}"/>
    <dgm:cxn modelId="{23A52359-1ADE-434E-BF73-EBD8C6400679}" type="presOf" srcId="{910EC9DE-F578-43B0-86EB-2A20A9822A99}" destId="{098DCBA9-AADD-4F9A-828A-175B44CA999F}" srcOrd="1" destOrd="0" presId="urn:microsoft.com/office/officeart/2005/8/layout/lProcess2"/>
    <dgm:cxn modelId="{87BDE67A-3D69-4760-A439-2DFF5BD32603}" type="presOf" srcId="{910EC9DE-F578-43B0-86EB-2A20A9822A99}" destId="{87EB1636-D5ED-450F-99A9-28435237BA12}" srcOrd="0" destOrd="0" presId="urn:microsoft.com/office/officeart/2005/8/layout/lProcess2"/>
    <dgm:cxn modelId="{A2340487-4D79-4566-B618-25D71892A37E}" type="presOf" srcId="{ABFF7BE8-88B0-477B-9A1F-9A4C6C0CFB5E}" destId="{9C624229-3CE4-4342-A9AD-1C913B63538F}" srcOrd="0" destOrd="0" presId="urn:microsoft.com/office/officeart/2005/8/layout/lProcess2"/>
    <dgm:cxn modelId="{ED39F3BC-B112-4B1B-9E9D-FED017336606}" srcId="{ABFF7BE8-88B0-477B-9A1F-9A4C6C0CFB5E}" destId="{910EC9DE-F578-43B0-86EB-2A20A9822A99}" srcOrd="0" destOrd="0" parTransId="{A408A6EF-99AF-4600-918A-B7A773DD4F09}" sibTransId="{9995DF3B-FBC3-41B3-A672-EAE94EE8E6BF}"/>
    <dgm:cxn modelId="{D957E0EE-A65B-49FB-A73F-2AD33C11A5F8}" type="presOf" srcId="{9D0D4742-AEFA-41A7-924C-8B45BCDB1626}" destId="{43985FE2-21DD-4720-91F0-6AC9AB8BEF4A}" srcOrd="0" destOrd="0" presId="urn:microsoft.com/office/officeart/2005/8/layout/lProcess2"/>
    <dgm:cxn modelId="{E1AAD0F5-7AA3-4FE6-922C-058B291ED209}" type="presOf" srcId="{3AA21F3D-C1A3-4A9E-8009-E9AD32378A05}" destId="{DA3CEAC1-2A01-412C-B980-81EBD5AF0259}" srcOrd="1" destOrd="0" presId="urn:microsoft.com/office/officeart/2005/8/layout/lProcess2"/>
    <dgm:cxn modelId="{FDB2454C-09B8-4785-B037-657D37ADF262}" type="presParOf" srcId="{9C624229-3CE4-4342-A9AD-1C913B63538F}" destId="{E2B12E40-0CE2-4CC5-98E9-4ECBDDD7A1CA}" srcOrd="0" destOrd="0" presId="urn:microsoft.com/office/officeart/2005/8/layout/lProcess2"/>
    <dgm:cxn modelId="{E8ADA538-C25B-4E45-A400-D1A2AE1DEA52}" type="presParOf" srcId="{E2B12E40-0CE2-4CC5-98E9-4ECBDDD7A1CA}" destId="{87EB1636-D5ED-450F-99A9-28435237BA12}" srcOrd="0" destOrd="0" presId="urn:microsoft.com/office/officeart/2005/8/layout/lProcess2"/>
    <dgm:cxn modelId="{F62B5BD7-9E43-4AE3-A917-8DBED9F22792}" type="presParOf" srcId="{E2B12E40-0CE2-4CC5-98E9-4ECBDDD7A1CA}" destId="{098DCBA9-AADD-4F9A-828A-175B44CA999F}" srcOrd="1" destOrd="0" presId="urn:microsoft.com/office/officeart/2005/8/layout/lProcess2"/>
    <dgm:cxn modelId="{94A01517-A695-4ED0-BE14-529D5DB272A8}" type="presParOf" srcId="{E2B12E40-0CE2-4CC5-98E9-4ECBDDD7A1CA}" destId="{4D078A98-0668-4210-B7FA-0DDE906387E5}" srcOrd="2" destOrd="0" presId="urn:microsoft.com/office/officeart/2005/8/layout/lProcess2"/>
    <dgm:cxn modelId="{5A2FFE56-3F9C-45C2-BDAC-416FBCE56800}" type="presParOf" srcId="{4D078A98-0668-4210-B7FA-0DDE906387E5}" destId="{F52F6B70-2E89-4A88-9426-25D226439740}" srcOrd="0" destOrd="0" presId="urn:microsoft.com/office/officeart/2005/8/layout/lProcess2"/>
    <dgm:cxn modelId="{D9ED9515-57F6-4150-8AF1-578A899C1C02}" type="presParOf" srcId="{9C624229-3CE4-4342-A9AD-1C913B63538F}" destId="{8C07A8A5-1946-49AE-A9DF-FC16A2D44948}" srcOrd="1" destOrd="0" presId="urn:microsoft.com/office/officeart/2005/8/layout/lProcess2"/>
    <dgm:cxn modelId="{D4FB48A7-5BB1-4F52-A208-FA71C5EF3063}" type="presParOf" srcId="{9C624229-3CE4-4342-A9AD-1C913B63538F}" destId="{A363637C-318A-4867-8205-A8C9A5BB9716}" srcOrd="2" destOrd="0" presId="urn:microsoft.com/office/officeart/2005/8/layout/lProcess2"/>
    <dgm:cxn modelId="{D360886F-288F-4769-B99F-6EE407C6F3E0}" type="presParOf" srcId="{A363637C-318A-4867-8205-A8C9A5BB9716}" destId="{43985FE2-21DD-4720-91F0-6AC9AB8BEF4A}" srcOrd="0" destOrd="0" presId="urn:microsoft.com/office/officeart/2005/8/layout/lProcess2"/>
    <dgm:cxn modelId="{27A5BCFD-2BAF-454C-B45E-A646A259793F}" type="presParOf" srcId="{A363637C-318A-4867-8205-A8C9A5BB9716}" destId="{70ABB6CB-02FA-4116-B0C0-1A4925CA3B2E}" srcOrd="1" destOrd="0" presId="urn:microsoft.com/office/officeart/2005/8/layout/lProcess2"/>
    <dgm:cxn modelId="{998AF61E-FA7D-4CF3-A2D8-398F6EB93AB8}" type="presParOf" srcId="{A363637C-318A-4867-8205-A8C9A5BB9716}" destId="{0615FC1D-2D50-4222-8787-E0B832BDC95D}" srcOrd="2" destOrd="0" presId="urn:microsoft.com/office/officeart/2005/8/layout/lProcess2"/>
    <dgm:cxn modelId="{7D114AD0-D6B0-44CE-B92A-80681C3B25E1}" type="presParOf" srcId="{0615FC1D-2D50-4222-8787-E0B832BDC95D}" destId="{27B30811-05D8-4949-8CD1-051827F8CFED}" srcOrd="0" destOrd="0" presId="urn:microsoft.com/office/officeart/2005/8/layout/lProcess2"/>
    <dgm:cxn modelId="{DC18EE94-A253-417A-AA45-6041B596C6EB}" type="presParOf" srcId="{9C624229-3CE4-4342-A9AD-1C913B63538F}" destId="{117A9384-20C4-4263-AD28-12B7940BD87A}" srcOrd="3" destOrd="0" presId="urn:microsoft.com/office/officeart/2005/8/layout/lProcess2"/>
    <dgm:cxn modelId="{8A85B434-D5FD-4E36-A99F-7374CF2207E7}" type="presParOf" srcId="{9C624229-3CE4-4342-A9AD-1C913B63538F}" destId="{42F32C4A-0366-47B5-8848-A8BD8FD8E102}" srcOrd="4" destOrd="0" presId="urn:microsoft.com/office/officeart/2005/8/layout/lProcess2"/>
    <dgm:cxn modelId="{7D868685-16EB-483B-A96B-08EADCDF5614}" type="presParOf" srcId="{42F32C4A-0366-47B5-8848-A8BD8FD8E102}" destId="{48DC1C63-B6F2-41DD-95A3-DBB60F79320D}" srcOrd="0" destOrd="0" presId="urn:microsoft.com/office/officeart/2005/8/layout/lProcess2"/>
    <dgm:cxn modelId="{AE10B378-BF7E-4D9D-935F-B623B412746F}" type="presParOf" srcId="{42F32C4A-0366-47B5-8848-A8BD8FD8E102}" destId="{DA3CEAC1-2A01-412C-B980-81EBD5AF0259}" srcOrd="1" destOrd="0" presId="urn:microsoft.com/office/officeart/2005/8/layout/lProcess2"/>
    <dgm:cxn modelId="{F1C5C7F0-21D9-44E7-AD49-A2825CAEB23A}" type="presParOf" srcId="{42F32C4A-0366-47B5-8848-A8BD8FD8E102}" destId="{76BC923B-4853-48E8-914C-250615773B1B}" srcOrd="2" destOrd="0" presId="urn:microsoft.com/office/officeart/2005/8/layout/lProcess2"/>
    <dgm:cxn modelId="{82C109FD-9BF6-4B00-8AC0-8088EA1D3A7E}" type="presParOf" srcId="{76BC923B-4853-48E8-914C-250615773B1B}" destId="{24238AA5-EC47-4E30-84B7-D215EA3DC30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B1636-D5ED-450F-99A9-28435237BA12}">
      <dsp:nvSpPr>
        <dsp:cNvPr id="0" name=""/>
        <dsp:cNvSpPr/>
      </dsp:nvSpPr>
      <dsp:spPr>
        <a:xfrm>
          <a:off x="11746" y="0"/>
          <a:ext cx="1627395" cy="35856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err="1"/>
            <a:t>GvRV</a:t>
          </a:r>
          <a:br>
            <a:rPr lang="nl-NL" sz="2800" kern="1200" dirty="0"/>
          </a:br>
          <a:r>
            <a:rPr lang="nl-NL" sz="1600" kern="1200" dirty="0"/>
            <a:t>(voorheen ANR)</a:t>
          </a:r>
          <a:endParaRPr lang="nl-NL" sz="2800" kern="1200" dirty="0"/>
        </a:p>
      </dsp:txBody>
      <dsp:txXfrm>
        <a:off x="11746" y="0"/>
        <a:ext cx="1627395" cy="1075687"/>
      </dsp:txXfrm>
    </dsp:sp>
    <dsp:sp modelId="{43985FE2-21DD-4720-91F0-6AC9AB8BEF4A}">
      <dsp:nvSpPr>
        <dsp:cNvPr id="0" name=""/>
        <dsp:cNvSpPr/>
      </dsp:nvSpPr>
      <dsp:spPr>
        <a:xfrm>
          <a:off x="1861078" y="0"/>
          <a:ext cx="3093613" cy="35856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t>Op naar NR</a:t>
          </a:r>
          <a:br>
            <a:rPr lang="nl-NL" sz="2800" kern="1200" dirty="0"/>
          </a:br>
          <a:r>
            <a:rPr lang="nl-NL" sz="2800" i="1" kern="1200" dirty="0"/>
            <a:t>transitieperiode</a:t>
          </a:r>
        </a:p>
      </dsp:txBody>
      <dsp:txXfrm>
        <a:off x="1861078" y="0"/>
        <a:ext cx="3093613" cy="1075687"/>
      </dsp:txXfrm>
    </dsp:sp>
    <dsp:sp modelId="{48DC1C63-B6F2-41DD-95A3-DBB60F79320D}">
      <dsp:nvSpPr>
        <dsp:cNvPr id="0" name=""/>
        <dsp:cNvSpPr/>
      </dsp:nvSpPr>
      <dsp:spPr>
        <a:xfrm>
          <a:off x="5186712" y="0"/>
          <a:ext cx="3093613" cy="35856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t>NR</a:t>
          </a:r>
        </a:p>
      </dsp:txBody>
      <dsp:txXfrm>
        <a:off x="5186712" y="0"/>
        <a:ext cx="3093613" cy="107568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2B9BC73-C174-4F78-B16A-435416A1525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ABF20CC6-9F34-4D11-B435-25E18725BFC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6E5649B-C6DF-4775-B348-E3D3FB5E71BF}" type="datetimeFigureOut">
              <a:rPr lang="nl-NL" smtClean="0"/>
              <a:t>26-8-2020</a:t>
            </a:fld>
            <a:endParaRPr lang="nl-NL"/>
          </a:p>
        </p:txBody>
      </p:sp>
      <p:sp>
        <p:nvSpPr>
          <p:cNvPr id="4" name="Tijdelijke aanduiding voor voettekst 3">
            <a:extLst>
              <a:ext uri="{FF2B5EF4-FFF2-40B4-BE49-F238E27FC236}">
                <a16:creationId xmlns:a16="http://schemas.microsoft.com/office/drawing/2014/main" id="{3BAAF895-3BC8-450E-9BBB-2F4852ABFA5E}"/>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E176FF4B-36B2-483F-B9FD-E99BC2BD4F1B}"/>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88D394C-0693-4725-9910-66B971E609D2}" type="slidenum">
              <a:rPr lang="nl-NL" smtClean="0"/>
              <a:t>‹nr.›</a:t>
            </a:fld>
            <a:endParaRPr lang="nl-NL"/>
          </a:p>
        </p:txBody>
      </p:sp>
    </p:spTree>
    <p:extLst>
      <p:ext uri="{BB962C8B-B14F-4D97-AF65-F5344CB8AC3E}">
        <p14:creationId xmlns:p14="http://schemas.microsoft.com/office/powerpoint/2010/main" val="26493816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AEF1166-D28D-44A2-A9FF-B9BD12578864}" type="datetimeFigureOut">
              <a:rPr lang="nl-NL" smtClean="0"/>
              <a:t>26-8-2020</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D11452-327C-4719-9AE2-72356142EC95}" type="slidenum">
              <a:rPr lang="nl-NL" smtClean="0"/>
              <a:t>‹nr.›</a:t>
            </a:fld>
            <a:endParaRPr lang="nl-NL"/>
          </a:p>
        </p:txBody>
      </p:sp>
    </p:spTree>
    <p:extLst>
      <p:ext uri="{BB962C8B-B14F-4D97-AF65-F5344CB8AC3E}">
        <p14:creationId xmlns:p14="http://schemas.microsoft.com/office/powerpoint/2010/main" val="32082574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D11452-327C-4719-9AE2-72356142EC95}" type="slidenum">
              <a:rPr lang="nl-NL" smtClean="0"/>
              <a:t>3</a:t>
            </a:fld>
            <a:endParaRPr lang="nl-NL"/>
          </a:p>
        </p:txBody>
      </p:sp>
    </p:spTree>
    <p:extLst>
      <p:ext uri="{BB962C8B-B14F-4D97-AF65-F5344CB8AC3E}">
        <p14:creationId xmlns:p14="http://schemas.microsoft.com/office/powerpoint/2010/main" val="239016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17A4DB9-DCFA-47F9-B1B4-3C486A42150E}" type="slidenum">
              <a:rPr lang="nl-NL" smtClean="0"/>
              <a:t>7</a:t>
            </a:fld>
            <a:endParaRPr lang="nl-NL"/>
          </a:p>
        </p:txBody>
      </p:sp>
    </p:spTree>
    <p:extLst>
      <p:ext uri="{BB962C8B-B14F-4D97-AF65-F5344CB8AC3E}">
        <p14:creationId xmlns:p14="http://schemas.microsoft.com/office/powerpoint/2010/main" val="4131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Diverse type clusters. </a:t>
            </a:r>
          </a:p>
        </p:txBody>
      </p:sp>
      <p:sp>
        <p:nvSpPr>
          <p:cNvPr id="4" name="Tijdelijke aanduiding voor dianummer 3"/>
          <p:cNvSpPr>
            <a:spLocks noGrp="1"/>
          </p:cNvSpPr>
          <p:nvPr>
            <p:ph type="sldNum" sz="quarter" idx="5"/>
          </p:nvPr>
        </p:nvSpPr>
        <p:spPr/>
        <p:txBody>
          <a:bodyPr/>
          <a:lstStyle/>
          <a:p>
            <a:fld id="{2AD11452-327C-4719-9AE2-72356142EC95}" type="slidenum">
              <a:rPr lang="nl-NL" smtClean="0"/>
              <a:pPr/>
              <a:t>12</a:t>
            </a:fld>
            <a:endParaRPr lang="nl-NL"/>
          </a:p>
        </p:txBody>
      </p:sp>
    </p:spTree>
    <p:extLst>
      <p:ext uri="{BB962C8B-B14F-4D97-AF65-F5344CB8AC3E}">
        <p14:creationId xmlns:p14="http://schemas.microsoft.com/office/powerpoint/2010/main" val="3367421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cid:56BF6E90-FC14-4D19-BEF3-A3B525A6CF46@samplonius.lan"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cid:56BF6E90-FC14-4D19-BEF3-A3B525A6CF46@samplonius.lan"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pic>
        <p:nvPicPr>
          <p:cNvPr id="7" name="Afbeelding 6" descr="elem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7" y="0"/>
            <a:ext cx="3642970" cy="6858000"/>
          </a:xfrm>
          <a:prstGeom prst="rect">
            <a:avLst/>
          </a:prstGeom>
        </p:spPr>
      </p:pic>
      <p:sp>
        <p:nvSpPr>
          <p:cNvPr id="2" name="Title 1"/>
          <p:cNvSpPr>
            <a:spLocks noGrp="1"/>
          </p:cNvSpPr>
          <p:nvPr>
            <p:ph type="ctrTitle"/>
          </p:nvPr>
        </p:nvSpPr>
        <p:spPr>
          <a:xfrm>
            <a:off x="3028950" y="2213811"/>
            <a:ext cx="5815792" cy="1251703"/>
          </a:xfrm>
        </p:spPr>
        <p:txBody>
          <a:bodyPr vert="horz" lIns="91440" tIns="45720" rIns="91440" bIns="45720" rtlCol="0" anchor="ctr">
            <a:normAutofit/>
          </a:bodyPr>
          <a:lstStyle>
            <a:lvl1pPr algn="l">
              <a:defRPr lang="en-US" sz="3200" normalizeH="0" baseline="0" dirty="0">
                <a:solidFill>
                  <a:srgbClr val="00378B"/>
                </a:solidFill>
                <a:latin typeface="Arial" panose="020B0604020202020204" pitchFamily="34" charset="0"/>
                <a:cs typeface="Arial" panose="020B0604020202020204" pitchFamily="34" charset="0"/>
              </a:defRPr>
            </a:lvl1pPr>
          </a:lstStyle>
          <a:p>
            <a:pPr lvl="0" defTabSz="457200"/>
            <a:r>
              <a:rPr lang="nl-NL"/>
              <a:t>Klik om de stijl te bewerken</a:t>
            </a:r>
            <a:endParaRPr lang="en-US"/>
          </a:p>
        </p:txBody>
      </p:sp>
      <p:sp>
        <p:nvSpPr>
          <p:cNvPr id="3" name="Subtitle 2"/>
          <p:cNvSpPr>
            <a:spLocks noGrp="1"/>
          </p:cNvSpPr>
          <p:nvPr>
            <p:ph type="subTitle" idx="1"/>
          </p:nvPr>
        </p:nvSpPr>
        <p:spPr>
          <a:xfrm>
            <a:off x="3028950" y="3602038"/>
            <a:ext cx="5815792" cy="1655762"/>
          </a:xfrm>
        </p:spPr>
        <p:txBody>
          <a:bodyPr vert="horz" lIns="91440" tIns="45720" rIns="91440" bIns="45720" rtlCol="0">
            <a:normAutofit/>
          </a:bodyPr>
          <a:lstStyle>
            <a:lvl1pPr>
              <a:defRPr lang="en-US" sz="2100" baseline="0" dirty="0">
                <a:solidFill>
                  <a:srgbClr val="259E5A"/>
                </a:solidFill>
                <a:latin typeface="Arial" panose="020B0604020202020204" pitchFamily="34" charset="0"/>
                <a:cs typeface="Arial" panose="020B0604020202020204" pitchFamily="34" charset="0"/>
              </a:defRPr>
            </a:lvl1pPr>
          </a:lstStyle>
          <a:p>
            <a:pPr marL="0" lvl="0" indent="0" defTabSz="457200">
              <a:spcBef>
                <a:spcPct val="20000"/>
              </a:spcBef>
              <a:buFont typeface="Arial"/>
              <a:buNone/>
            </a:pPr>
            <a:r>
              <a:rPr lang="nl-NL"/>
              <a:t>Klik om de ondertitelstijl van het model te bewerken</a:t>
            </a:r>
            <a:endParaRPr lang="en-US"/>
          </a:p>
        </p:txBody>
      </p:sp>
      <p:sp>
        <p:nvSpPr>
          <p:cNvPr id="4" name="Date Placeholder 3"/>
          <p:cNvSpPr>
            <a:spLocks noGrp="1"/>
          </p:cNvSpPr>
          <p:nvPr>
            <p:ph type="dt" sz="half" idx="10"/>
          </p:nvPr>
        </p:nvSpPr>
        <p:spPr>
          <a:xfrm>
            <a:off x="322434" y="6356350"/>
            <a:ext cx="2057400" cy="365125"/>
          </a:xfrm>
          <a:prstGeom prst="rect">
            <a:avLst/>
          </a:prstGeom>
        </p:spPr>
        <p:txBody>
          <a:bodyPr/>
          <a:lstStyle>
            <a:lvl1pPr>
              <a:defRPr sz="800">
                <a:latin typeface="Arial" panose="020B0604020202020204" pitchFamily="34" charset="0"/>
                <a:cs typeface="Arial" panose="020B0604020202020204" pitchFamily="34" charset="0"/>
              </a:defRPr>
            </a:lvl1pPr>
          </a:lstStyle>
          <a:p>
            <a:fld id="{3C956DFC-2760-43A0-A5C0-E0E5E96C2662}" type="datetime1">
              <a:rPr lang="nl-NL" smtClean="0">
                <a:solidFill>
                  <a:prstClr val="black">
                    <a:tint val="75000"/>
                  </a:prstClr>
                </a:solidFill>
              </a:rPr>
              <a:t>26-8-2020</a:t>
            </a:fld>
            <a:endParaRPr lang="nl-NL">
              <a:solidFill>
                <a:prstClr val="black">
                  <a:tint val="75000"/>
                </a:prstClr>
              </a:solidFill>
            </a:endParaRPr>
          </a:p>
        </p:txBody>
      </p:sp>
    </p:spTree>
    <p:extLst>
      <p:ext uri="{BB962C8B-B14F-4D97-AF65-F5344CB8AC3E}">
        <p14:creationId xmlns:p14="http://schemas.microsoft.com/office/powerpoint/2010/main" val="21411261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lvl1pPr>
          </a:lstStyle>
          <a:p>
            <a:fld id="{BD7DB3FA-0676-4249-95D8-C49144A98020}" type="datetime1">
              <a:rPr lang="nl-NL" smtClean="0"/>
              <a:t>26-8-2020</a:t>
            </a:fld>
            <a:endParaRPr lang="nl-NL"/>
          </a:p>
        </p:txBody>
      </p:sp>
      <p:sp>
        <p:nvSpPr>
          <p:cNvPr id="6" name="Footer Placeholder 5"/>
          <p:cNvSpPr>
            <a:spLocks noGrp="1"/>
          </p:cNvSpPr>
          <p:nvPr>
            <p:ph type="ftr" sz="quarter" idx="11"/>
          </p:nvPr>
        </p:nvSpPr>
        <p:spPr>
          <a:xfrm>
            <a:off x="3028950" y="6356351"/>
            <a:ext cx="3086100" cy="365125"/>
          </a:xfrm>
          <a:prstGeom prst="rect">
            <a:avLst/>
          </a:prstGeom>
        </p:spPr>
        <p:txBody>
          <a:bodyPr anchor="ctr"/>
          <a:lstStyle>
            <a:lvl1pPr algn="ctr">
              <a:defRPr sz="800">
                <a:latin typeface="Arial" panose="020B0604020202020204" pitchFamily="34" charset="0"/>
                <a:cs typeface="Arial" panose="020B0604020202020204" pitchFamily="34" charset="0"/>
              </a:defRPr>
            </a:lvl1pPr>
          </a:lstStyle>
          <a:p>
            <a:endParaRPr lang="nl-NL"/>
          </a:p>
        </p:txBody>
      </p:sp>
      <p:sp>
        <p:nvSpPr>
          <p:cNvPr id="7" name="Slide Number Placeholder 6"/>
          <p:cNvSpPr>
            <a:spLocks noGrp="1"/>
          </p:cNvSpPr>
          <p:nvPr>
            <p:ph type="sldNum" sz="quarter" idx="12"/>
          </p:nvPr>
        </p:nvSpPr>
        <p:spPr/>
        <p:txBody>
          <a:bodyPr/>
          <a:lstStyle/>
          <a:p>
            <a:fld id="{497EA917-A63B-4C26-AD9D-93897ADCCBFC}" type="slidenum">
              <a:rPr lang="nl-NL" smtClean="0"/>
              <a:t>‹nr.›</a:t>
            </a:fld>
            <a:endParaRPr lang="nl-NL"/>
          </a:p>
        </p:txBody>
      </p:sp>
      <p:sp>
        <p:nvSpPr>
          <p:cNvPr id="8" name="Title 1">
            <a:extLst>
              <a:ext uri="{FF2B5EF4-FFF2-40B4-BE49-F238E27FC236}">
                <a16:creationId xmlns:a16="http://schemas.microsoft.com/office/drawing/2014/main" id="{4DDBD3C1-FBC6-432B-9028-07271E22F79B}"/>
              </a:ext>
            </a:extLst>
          </p:cNvPr>
          <p:cNvSpPr>
            <a:spLocks noGrp="1"/>
          </p:cNvSpPr>
          <p:nvPr>
            <p:ph type="title" hasCustomPrompt="1"/>
          </p:nvPr>
        </p:nvSpPr>
        <p:spPr>
          <a:xfrm>
            <a:off x="627459" y="1456442"/>
            <a:ext cx="2949178" cy="1022807"/>
          </a:xfrm>
        </p:spPr>
        <p:txBody>
          <a:bodyPr anchor="t">
            <a:normAutofit/>
          </a:bodyPr>
          <a:lstStyle>
            <a:lvl1pPr algn="l">
              <a:defRPr sz="2000"/>
            </a:lvl1pPr>
          </a:lstStyle>
          <a:p>
            <a:r>
              <a:rPr lang="nl-NL"/>
              <a:t>Klik om de stijl te bewerken</a:t>
            </a:r>
            <a:endParaRPr lang="en-US"/>
          </a:p>
        </p:txBody>
      </p:sp>
      <p:sp>
        <p:nvSpPr>
          <p:cNvPr id="9" name="Text Placeholder 3">
            <a:extLst>
              <a:ext uri="{FF2B5EF4-FFF2-40B4-BE49-F238E27FC236}">
                <a16:creationId xmlns:a16="http://schemas.microsoft.com/office/drawing/2014/main" id="{7F5BAACC-D0ED-4C57-82F6-6E6351CAA24D}"/>
              </a:ext>
            </a:extLst>
          </p:cNvPr>
          <p:cNvSpPr>
            <a:spLocks noGrp="1"/>
          </p:cNvSpPr>
          <p:nvPr>
            <p:ph type="body" sz="half" idx="2"/>
          </p:nvPr>
        </p:nvSpPr>
        <p:spPr>
          <a:xfrm>
            <a:off x="629841" y="2479250"/>
            <a:ext cx="2949178" cy="33897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107412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9E5A"/>
                </a:solidFill>
              </a:defRPr>
            </a:lvl1p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lvl1pPr>
              <a:defRPr sz="20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lvl1pPr>
          </a:lstStyle>
          <a:p>
            <a:fld id="{569A82CE-8CE5-4248-A19D-A9DF62711567}" type="datetime1">
              <a:rPr lang="nl-NL" smtClean="0"/>
              <a:t>26-8-2020</a:t>
            </a:fld>
            <a:endParaRPr lang="nl-NL"/>
          </a:p>
        </p:txBody>
      </p:sp>
      <p:sp>
        <p:nvSpPr>
          <p:cNvPr id="5" name="Footer Placeholder 4"/>
          <p:cNvSpPr>
            <a:spLocks noGrp="1"/>
          </p:cNvSpPr>
          <p:nvPr>
            <p:ph type="ftr" sz="quarter" idx="11"/>
          </p:nvPr>
        </p:nvSpPr>
        <p:spPr>
          <a:xfrm>
            <a:off x="3028950" y="6356351"/>
            <a:ext cx="3086100" cy="365125"/>
          </a:xfrm>
          <a:prstGeom prst="rect">
            <a:avLst/>
          </a:prstGeom>
        </p:spPr>
        <p:txBody>
          <a:bodyPr anchor="ctr"/>
          <a:lstStyle>
            <a:lvl1pPr algn="ctr">
              <a:defRPr sz="800">
                <a:latin typeface="Arial" panose="020B0604020202020204" pitchFamily="34" charset="0"/>
                <a:cs typeface="Arial" panose="020B0604020202020204" pitchFamily="34" charset="0"/>
              </a:defRPr>
            </a:lvl1pPr>
          </a:lstStyle>
          <a:p>
            <a:endParaRPr lang="nl-NL"/>
          </a:p>
        </p:txBody>
      </p:sp>
      <p:sp>
        <p:nvSpPr>
          <p:cNvPr id="6" name="Slide Number Placeholder 5"/>
          <p:cNvSpPr>
            <a:spLocks noGrp="1"/>
          </p:cNvSpPr>
          <p:nvPr>
            <p:ph type="sldNum" sz="quarter" idx="12"/>
          </p:nvPr>
        </p:nvSpPr>
        <p:spPr/>
        <p:txBody>
          <a:bodyPr/>
          <a:lstStyle/>
          <a:p>
            <a:fld id="{497EA917-A63B-4C26-AD9D-93897ADCCBFC}" type="slidenum">
              <a:rPr lang="nl-NL" smtClean="0"/>
              <a:t>‹nr.›</a:t>
            </a:fld>
            <a:endParaRPr lang="nl-NL"/>
          </a:p>
        </p:txBody>
      </p:sp>
    </p:spTree>
    <p:extLst>
      <p:ext uri="{BB962C8B-B14F-4D97-AF65-F5344CB8AC3E}">
        <p14:creationId xmlns:p14="http://schemas.microsoft.com/office/powerpoint/2010/main" val="3343221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rgbClr val="259E5A"/>
                </a:solidFill>
              </a:defRPr>
            </a:lvl1pPr>
          </a:lstStyle>
          <a:p>
            <a:r>
              <a:rPr lang="nl-NL"/>
              <a:t>Klik om de stijl te bewerken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lvl1pPr>
              <a:defRPr sz="20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lvl1pPr>
          </a:lstStyle>
          <a:p>
            <a:fld id="{7915F49D-9B30-46C3-A02A-50084A6AA0D2}" type="datetime1">
              <a:rPr lang="nl-NL" smtClean="0"/>
              <a:t>26-8-2020</a:t>
            </a:fld>
            <a:endParaRPr lang="nl-NL"/>
          </a:p>
        </p:txBody>
      </p:sp>
      <p:sp>
        <p:nvSpPr>
          <p:cNvPr id="5" name="Footer Placeholder 4"/>
          <p:cNvSpPr>
            <a:spLocks noGrp="1"/>
          </p:cNvSpPr>
          <p:nvPr>
            <p:ph type="ftr" sz="quarter" idx="11"/>
          </p:nvPr>
        </p:nvSpPr>
        <p:spPr>
          <a:xfrm>
            <a:off x="3028950" y="6356351"/>
            <a:ext cx="3086100" cy="365125"/>
          </a:xfrm>
          <a:prstGeom prst="rect">
            <a:avLst/>
          </a:prstGeom>
        </p:spPr>
        <p:txBody>
          <a:bodyPr anchor="ctr"/>
          <a:lstStyle>
            <a:lvl1pPr algn="ctr">
              <a:defRPr sz="800">
                <a:latin typeface="Arial" panose="020B0604020202020204" pitchFamily="34" charset="0"/>
                <a:cs typeface="Arial" panose="020B0604020202020204" pitchFamily="34" charset="0"/>
              </a:defRPr>
            </a:lvl1pPr>
          </a:lstStyle>
          <a:p>
            <a:endParaRPr lang="nl-NL"/>
          </a:p>
        </p:txBody>
      </p:sp>
      <p:sp>
        <p:nvSpPr>
          <p:cNvPr id="6" name="Slide Number Placeholder 5"/>
          <p:cNvSpPr>
            <a:spLocks noGrp="1"/>
          </p:cNvSpPr>
          <p:nvPr>
            <p:ph type="sldNum" sz="quarter" idx="12"/>
          </p:nvPr>
        </p:nvSpPr>
        <p:spPr/>
        <p:txBody>
          <a:bodyPr/>
          <a:lstStyle/>
          <a:p>
            <a:fld id="{497EA917-A63B-4C26-AD9D-93897ADCCBFC}" type="slidenum">
              <a:rPr lang="nl-NL" smtClean="0"/>
              <a:t>‹nr.›</a:t>
            </a:fld>
            <a:endParaRPr lang="nl-NL"/>
          </a:p>
        </p:txBody>
      </p:sp>
    </p:spTree>
    <p:extLst>
      <p:ext uri="{BB962C8B-B14F-4D97-AF65-F5344CB8AC3E}">
        <p14:creationId xmlns:p14="http://schemas.microsoft.com/office/powerpoint/2010/main" val="201026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3114261" y="465513"/>
            <a:ext cx="5796983" cy="1225176"/>
          </a:xfrm>
        </p:spPr>
        <p:txBody>
          <a:bodyPr anchor="t"/>
          <a:lstStyle>
            <a:lvl1pPr>
              <a:defRPr>
                <a:solidFill>
                  <a:srgbClr val="259E5A"/>
                </a:solidFill>
              </a:defRPr>
            </a:lvl1pPr>
          </a:lstStyle>
          <a:p>
            <a:r>
              <a:rPr lang="nl-NL"/>
              <a:t>Klik om de stijl te bewerken</a:t>
            </a:r>
            <a:endParaRPr lang="en-US"/>
          </a:p>
        </p:txBody>
      </p:sp>
      <p:sp>
        <p:nvSpPr>
          <p:cNvPr id="3" name="Content Placeholder 2"/>
          <p:cNvSpPr>
            <a:spLocks noGrp="1"/>
          </p:cNvSpPr>
          <p:nvPr>
            <p:ph idx="1"/>
          </p:nvPr>
        </p:nvSpPr>
        <p:spPr/>
        <p:txBody>
          <a:bodyPr/>
          <a:lstStyle>
            <a:lvl1pPr>
              <a:lnSpc>
                <a:spcPct val="100000"/>
              </a:lnSpc>
              <a:defRPr sz="18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lang="nl-NL" sz="800" kern="1200" smtClean="0">
                <a:solidFill>
                  <a:prstClr val="black">
                    <a:tint val="75000"/>
                  </a:prstClr>
                </a:solidFill>
                <a:latin typeface="Arial" panose="020B0604020202020204" pitchFamily="34" charset="0"/>
                <a:ea typeface="+mn-ea"/>
                <a:cs typeface="Arial" panose="020B0604020202020204" pitchFamily="34" charset="0"/>
              </a:defRPr>
            </a:lvl1pPr>
          </a:lstStyle>
          <a:p>
            <a:fld id="{39A8467B-8DBE-4704-8DD4-117535D88706}" type="datetime1">
              <a:rPr lang="nl-NL" smtClean="0"/>
              <a:t>26-8-2020</a:t>
            </a:fld>
            <a:endParaRPr lang="nl-NL"/>
          </a:p>
        </p:txBody>
      </p:sp>
      <p:sp>
        <p:nvSpPr>
          <p:cNvPr id="6" name="Slide Number Placeholder 5"/>
          <p:cNvSpPr>
            <a:spLocks noGrp="1"/>
          </p:cNvSpPr>
          <p:nvPr>
            <p:ph type="sldNum" sz="quarter" idx="12"/>
          </p:nvPr>
        </p:nvSpPr>
        <p:spPr/>
        <p:txBody>
          <a:bodyPr/>
          <a:lstStyle>
            <a:lvl1pPr>
              <a:defRPr lang="nl-NL" sz="800" kern="1200" smtClean="0">
                <a:solidFill>
                  <a:prstClr val="black">
                    <a:tint val="75000"/>
                  </a:prstClr>
                </a:solidFill>
                <a:latin typeface="Arial" panose="020B0604020202020204" pitchFamily="34" charset="0"/>
                <a:ea typeface="+mn-ea"/>
                <a:cs typeface="Arial" panose="020B0604020202020204" pitchFamily="34" charset="0"/>
              </a:defRPr>
            </a:lvl1pPr>
          </a:lstStyle>
          <a:p>
            <a:fld id="{497EA917-A63B-4C26-AD9D-93897ADCCBFC}" type="slidenum">
              <a:rPr lang="nl-NL" smtClean="0"/>
              <a:pPr/>
              <a:t>‹nr.›</a:t>
            </a:fld>
            <a:endParaRPr lang="nl-NL"/>
          </a:p>
        </p:txBody>
      </p:sp>
      <p:sp>
        <p:nvSpPr>
          <p:cNvPr id="5" name="Rechthoek: afgeronde hoeken 4">
            <a:extLst>
              <a:ext uri="{FF2B5EF4-FFF2-40B4-BE49-F238E27FC236}">
                <a16:creationId xmlns:a16="http://schemas.microsoft.com/office/drawing/2014/main" id="{54C63E63-A631-4357-9D2C-E5BB6332922B}"/>
              </a:ext>
            </a:extLst>
          </p:cNvPr>
          <p:cNvSpPr/>
          <p:nvPr userDrawn="1"/>
        </p:nvSpPr>
        <p:spPr>
          <a:xfrm>
            <a:off x="352097" y="299544"/>
            <a:ext cx="1224455" cy="115088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CD580271-77CB-4160-BB94-66709596AA82}"/>
              </a:ext>
            </a:extLst>
          </p:cNvPr>
          <p:cNvPicPr/>
          <p:nvPr userDrawn="1"/>
        </p:nvPicPr>
        <p:blipFill rotWithShape="1">
          <a:blip r:embed="rId2" r:link="rId3" cstate="print">
            <a:extLst>
              <a:ext uri="{28A0092B-C50C-407E-A947-70E740481C1C}">
                <a14:useLocalDpi xmlns:a14="http://schemas.microsoft.com/office/drawing/2010/main" val="0"/>
              </a:ext>
            </a:extLst>
          </a:blip>
          <a:srcRect l="21678"/>
          <a:stretch>
            <a:fillRect/>
          </a:stretch>
        </p:blipFill>
        <p:spPr bwMode="auto">
          <a:xfrm>
            <a:off x="186608" y="163018"/>
            <a:ext cx="3105900" cy="1054885"/>
          </a:xfrm>
          <a:prstGeom prst="rect">
            <a:avLst/>
          </a:prstGeom>
          <a:noFill/>
          <a:ln>
            <a:noFill/>
          </a:ln>
        </p:spPr>
      </p:pic>
    </p:spTree>
    <p:extLst>
      <p:ext uri="{BB962C8B-B14F-4D97-AF65-F5344CB8AC3E}">
        <p14:creationId xmlns:p14="http://schemas.microsoft.com/office/powerpoint/2010/main" val="32425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7" name="Afbeelding 6" descr="element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642970" cy="6858000"/>
          </a:xfrm>
          <a:prstGeom prst="rect">
            <a:avLst/>
          </a:prstGeom>
        </p:spPr>
      </p:pic>
      <p:sp>
        <p:nvSpPr>
          <p:cNvPr id="2" name="Title 1"/>
          <p:cNvSpPr>
            <a:spLocks noGrp="1"/>
          </p:cNvSpPr>
          <p:nvPr>
            <p:ph type="title"/>
          </p:nvPr>
        </p:nvSpPr>
        <p:spPr>
          <a:xfrm>
            <a:off x="3092334" y="2360815"/>
            <a:ext cx="5700792" cy="2201661"/>
          </a:xfrm>
        </p:spPr>
        <p:txBody>
          <a:bodyPr anchor="t">
            <a:normAutofit/>
          </a:bodyPr>
          <a:lstStyle>
            <a:lvl1pPr marL="0" algn="l" defTabSz="457200" rtl="0" eaLnBrk="1" latinLnBrk="0" hangingPunct="1">
              <a:defRPr lang="en-US" sz="2000" kern="1200" dirty="0">
                <a:solidFill>
                  <a:srgbClr val="00368A"/>
                </a:solidFill>
                <a:latin typeface="Arial" panose="020B0604020202020204" pitchFamily="34" charset="0"/>
                <a:ea typeface="+mn-ea"/>
                <a:cs typeface="Arial" panose="020B0604020202020204" pitchFamily="34" charset="0"/>
              </a:defRPr>
            </a:lvl1pPr>
          </a:lstStyle>
          <a:p>
            <a:r>
              <a:rPr lang="nl-NL"/>
              <a:t>Klik om de stijl te bewerken</a:t>
            </a:r>
            <a:endParaRPr lang="en-US"/>
          </a:p>
        </p:txBody>
      </p:sp>
      <p:sp>
        <p:nvSpPr>
          <p:cNvPr id="8" name="Tijdelijke aanduiding voor dianummer 5"/>
          <p:cNvSpPr txBox="1">
            <a:spLocks/>
          </p:cNvSpPr>
          <p:nvPr userDrawn="1"/>
        </p:nvSpPr>
        <p:spPr>
          <a:xfrm>
            <a:off x="5912884" y="5496681"/>
            <a:ext cx="2880242" cy="1245231"/>
          </a:xfrm>
          <a:prstGeom prst="rect">
            <a:avLst/>
          </a:prstGeom>
        </p:spPr>
        <p:txBody>
          <a:bodyPr vert="horz" lIns="91440" tIns="45720" rIns="91440" bIns="45720" rtlCol="0" anchor="ctr"/>
          <a:lstStyle>
            <a:defPPr>
              <a:defRPr lang="nl-NL"/>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Bef>
                <a:spcPts val="800"/>
              </a:spcBef>
            </a:pPr>
            <a:r>
              <a:rPr lang="en-GB" err="1"/>
              <a:t>Alle</a:t>
            </a:r>
            <a:r>
              <a:rPr lang="en-GB"/>
              <a:t> </a:t>
            </a:r>
            <a:r>
              <a:rPr lang="en-GB" err="1"/>
              <a:t>intellectuele</a:t>
            </a:r>
            <a:r>
              <a:rPr lang="en-GB"/>
              <a:t> </a:t>
            </a:r>
            <a:r>
              <a:rPr lang="en-GB" err="1"/>
              <a:t>eigendomsrechten</a:t>
            </a:r>
            <a:r>
              <a:rPr lang="en-GB"/>
              <a:t> met </a:t>
            </a:r>
            <a:r>
              <a:rPr lang="en-GB" err="1"/>
              <a:t>betrekking</a:t>
            </a:r>
            <a:r>
              <a:rPr lang="en-GB"/>
              <a:t> tot </a:t>
            </a:r>
            <a:r>
              <a:rPr lang="en-GB" err="1"/>
              <a:t>deze</a:t>
            </a:r>
            <a:r>
              <a:rPr lang="en-GB"/>
              <a:t> </a:t>
            </a:r>
            <a:r>
              <a:rPr lang="en-GB" err="1"/>
              <a:t>presentatie</a:t>
            </a:r>
            <a:r>
              <a:rPr lang="en-GB"/>
              <a:t> </a:t>
            </a:r>
            <a:r>
              <a:rPr lang="en-GB" err="1"/>
              <a:t>berusten</a:t>
            </a:r>
            <a:r>
              <a:rPr lang="en-GB"/>
              <a:t> </a:t>
            </a:r>
            <a:r>
              <a:rPr lang="en-GB" err="1"/>
              <a:t>bij</a:t>
            </a:r>
            <a:r>
              <a:rPr lang="en-GB"/>
              <a:t> Common Eye.</a:t>
            </a:r>
          </a:p>
          <a:p>
            <a:pPr algn="l">
              <a:spcBef>
                <a:spcPts val="800"/>
              </a:spcBef>
            </a:pPr>
            <a:r>
              <a:rPr lang="en-GB" err="1"/>
              <a:t>Niets</a:t>
            </a:r>
            <a:r>
              <a:rPr lang="en-GB"/>
              <a:t> </a:t>
            </a:r>
            <a:r>
              <a:rPr lang="en-GB" err="1"/>
              <a:t>uit</a:t>
            </a:r>
            <a:r>
              <a:rPr lang="en-GB"/>
              <a:t> </a:t>
            </a:r>
            <a:r>
              <a:rPr lang="en-GB" err="1"/>
              <a:t>deze</a:t>
            </a:r>
            <a:r>
              <a:rPr lang="en-GB"/>
              <a:t> </a:t>
            </a:r>
            <a:r>
              <a:rPr lang="en-GB" err="1"/>
              <a:t>presentatie</a:t>
            </a:r>
            <a:r>
              <a:rPr lang="en-GB"/>
              <a:t> mag </a:t>
            </a:r>
            <a:r>
              <a:rPr lang="en-GB" err="1"/>
              <a:t>worden</a:t>
            </a:r>
            <a:r>
              <a:rPr lang="en-GB"/>
              <a:t> </a:t>
            </a:r>
            <a:r>
              <a:rPr lang="en-GB" err="1"/>
              <a:t>verveelvoudigd</a:t>
            </a:r>
            <a:r>
              <a:rPr lang="en-GB"/>
              <a:t> of </a:t>
            </a:r>
            <a:r>
              <a:rPr lang="en-GB" err="1"/>
              <a:t>openbaar</a:t>
            </a:r>
            <a:r>
              <a:rPr lang="en-GB"/>
              <a:t> </a:t>
            </a:r>
            <a:r>
              <a:rPr lang="en-GB" err="1"/>
              <a:t>gemaakt</a:t>
            </a:r>
            <a:r>
              <a:rPr lang="en-GB"/>
              <a:t> </a:t>
            </a:r>
            <a:r>
              <a:rPr lang="en-GB" err="1"/>
              <a:t>zonder</a:t>
            </a:r>
            <a:r>
              <a:rPr lang="en-GB"/>
              <a:t> </a:t>
            </a:r>
            <a:r>
              <a:rPr lang="en-GB" err="1"/>
              <a:t>schriftelijke</a:t>
            </a:r>
            <a:r>
              <a:rPr lang="en-GB"/>
              <a:t> </a:t>
            </a:r>
            <a:r>
              <a:rPr lang="en-GB" err="1"/>
              <a:t>toestemming</a:t>
            </a:r>
            <a:r>
              <a:rPr lang="en-GB"/>
              <a:t> van Common Eye.</a:t>
            </a:r>
          </a:p>
        </p:txBody>
      </p:sp>
      <p:sp>
        <p:nvSpPr>
          <p:cNvPr id="4" name="Tekstvak 3"/>
          <p:cNvSpPr txBox="1"/>
          <p:nvPr userDrawn="1"/>
        </p:nvSpPr>
        <p:spPr>
          <a:xfrm>
            <a:off x="3092334" y="4624768"/>
            <a:ext cx="3195362"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a:solidFill>
                  <a:srgbClr val="259E5A"/>
                </a:solidFill>
                <a:latin typeface="Arial" panose="020B0604020202020204" pitchFamily="34" charset="0"/>
                <a:cs typeface="Arial" panose="020B0604020202020204" pitchFamily="34" charset="0"/>
              </a:rPr>
              <a:t>www.commoneye.nl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000">
                <a:solidFill>
                  <a:srgbClr val="259E5A"/>
                </a:solidFill>
                <a:latin typeface="Arial" panose="020B0604020202020204" pitchFamily="34" charset="0"/>
                <a:cs typeface="Arial" panose="020B0604020202020204" pitchFamily="34" charset="0"/>
              </a:rPr>
              <a:t>www.samenwerkingslab.nl</a:t>
            </a:r>
          </a:p>
          <a:p>
            <a:endParaRPr lang="nl-NL"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25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9E5A"/>
                </a:solidFill>
              </a:defRPr>
            </a:lvl1pPr>
          </a:lstStyle>
          <a:p>
            <a:r>
              <a:rPr lang="nl-NL"/>
              <a:t>Klik om de stijl te bewerken</a:t>
            </a:r>
            <a:endParaRPr lang="en-US"/>
          </a:p>
        </p:txBody>
      </p:sp>
      <p:sp>
        <p:nvSpPr>
          <p:cNvPr id="3" name="Content Placeholder 2"/>
          <p:cNvSpPr>
            <a:spLocks noGrp="1"/>
          </p:cNvSpPr>
          <p:nvPr>
            <p:ph sz="half" idx="1"/>
          </p:nvPr>
        </p:nvSpPr>
        <p:spPr>
          <a:xfrm>
            <a:off x="628650" y="1825625"/>
            <a:ext cx="3886200" cy="4351338"/>
          </a:xfrm>
        </p:spPr>
        <p:txBody>
          <a:bodyPr/>
          <a:lstStyle>
            <a:lvl1pPr>
              <a:defRPr sz="20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29150" y="1825625"/>
            <a:ext cx="3886200" cy="4351338"/>
          </a:xfrm>
        </p:spPr>
        <p:txBody>
          <a:bodyPr/>
          <a:lstStyle>
            <a:lvl1pPr>
              <a:defRPr sz="20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lvl1pPr>
          </a:lstStyle>
          <a:p>
            <a:fld id="{047A612F-2806-45F0-8914-B4FBE3E8534B}" type="datetime1">
              <a:rPr lang="nl-NL" smtClean="0"/>
              <a:t>26-8-2020</a:t>
            </a:fld>
            <a:endParaRPr lang="nl-NL"/>
          </a:p>
        </p:txBody>
      </p:sp>
      <p:sp>
        <p:nvSpPr>
          <p:cNvPr id="6" name="Footer Placeholder 5"/>
          <p:cNvSpPr>
            <a:spLocks noGrp="1"/>
          </p:cNvSpPr>
          <p:nvPr>
            <p:ph type="ftr" sz="quarter" idx="11"/>
          </p:nvPr>
        </p:nvSpPr>
        <p:spPr>
          <a:xfrm>
            <a:off x="3028950" y="6356351"/>
            <a:ext cx="3086100" cy="365125"/>
          </a:xfrm>
          <a:prstGeom prst="rect">
            <a:avLst/>
          </a:prstGeom>
        </p:spPr>
        <p:txBody>
          <a:bodyPr anchor="ctr"/>
          <a:lstStyle>
            <a:lvl1pPr algn="ctr">
              <a:defRPr sz="800">
                <a:latin typeface="Arial" panose="020B0604020202020204" pitchFamily="34" charset="0"/>
                <a:cs typeface="Arial" panose="020B0604020202020204" pitchFamily="34" charset="0"/>
              </a:defRPr>
            </a:lvl1pPr>
          </a:lstStyle>
          <a:p>
            <a:endParaRPr lang="nl-NL"/>
          </a:p>
        </p:txBody>
      </p:sp>
      <p:sp>
        <p:nvSpPr>
          <p:cNvPr id="7" name="Slide Number Placeholder 6"/>
          <p:cNvSpPr>
            <a:spLocks noGrp="1"/>
          </p:cNvSpPr>
          <p:nvPr>
            <p:ph type="sldNum" sz="quarter" idx="12"/>
          </p:nvPr>
        </p:nvSpPr>
        <p:spPr/>
        <p:txBody>
          <a:bodyPr/>
          <a:lstStyle/>
          <a:p>
            <a:fld id="{497EA917-A63B-4C26-AD9D-93897ADCCBFC}" type="slidenum">
              <a:rPr lang="nl-NL" smtClean="0"/>
              <a:t>‹nr.›</a:t>
            </a:fld>
            <a:endParaRPr lang="nl-NL"/>
          </a:p>
        </p:txBody>
      </p:sp>
      <p:sp>
        <p:nvSpPr>
          <p:cNvPr id="8" name="Rechthoek: afgeronde hoeken 7">
            <a:extLst>
              <a:ext uri="{FF2B5EF4-FFF2-40B4-BE49-F238E27FC236}">
                <a16:creationId xmlns:a16="http://schemas.microsoft.com/office/drawing/2014/main" id="{976B543F-22B9-4B1B-A87E-E205BE2FD610}"/>
              </a:ext>
            </a:extLst>
          </p:cNvPr>
          <p:cNvSpPr/>
          <p:nvPr userDrawn="1"/>
        </p:nvSpPr>
        <p:spPr>
          <a:xfrm>
            <a:off x="141890" y="304800"/>
            <a:ext cx="1718441" cy="10195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9865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259E5A"/>
                </a:solidFill>
              </a:defRPr>
            </a:lvl1pPr>
          </a:lstStyle>
          <a:p>
            <a:r>
              <a:rPr lang="nl-NL"/>
              <a:t>Klik om de stijl te bewerken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lvl1pPr>
              <a:defRPr sz="20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lvl1pPr>
              <a:defRPr sz="20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a:lvl1pPr>
          </a:lstStyle>
          <a:p>
            <a:fld id="{F3033A01-9E7F-499C-963D-910507B30236}" type="datetime1">
              <a:rPr lang="nl-NL" smtClean="0"/>
              <a:t>26-8-2020</a:t>
            </a:fld>
            <a:endParaRPr lang="nl-NL"/>
          </a:p>
        </p:txBody>
      </p:sp>
      <p:sp>
        <p:nvSpPr>
          <p:cNvPr id="8" name="Footer Placeholder 7"/>
          <p:cNvSpPr>
            <a:spLocks noGrp="1"/>
          </p:cNvSpPr>
          <p:nvPr>
            <p:ph type="ftr" sz="quarter" idx="11"/>
          </p:nvPr>
        </p:nvSpPr>
        <p:spPr>
          <a:xfrm>
            <a:off x="3028950" y="6356351"/>
            <a:ext cx="3086100" cy="365125"/>
          </a:xfrm>
          <a:prstGeom prst="rect">
            <a:avLst/>
          </a:prstGeom>
        </p:spPr>
        <p:txBody>
          <a:bodyPr anchor="ctr"/>
          <a:lstStyle>
            <a:lvl1pPr algn="ctr">
              <a:defRPr sz="800">
                <a:latin typeface="Arial" panose="020B0604020202020204" pitchFamily="34" charset="0"/>
                <a:cs typeface="Arial" panose="020B0604020202020204" pitchFamily="34" charset="0"/>
              </a:defRPr>
            </a:lvl1pPr>
          </a:lstStyle>
          <a:p>
            <a:endParaRPr lang="nl-NL"/>
          </a:p>
        </p:txBody>
      </p:sp>
      <p:sp>
        <p:nvSpPr>
          <p:cNvPr id="9" name="Slide Number Placeholder 8"/>
          <p:cNvSpPr>
            <a:spLocks noGrp="1"/>
          </p:cNvSpPr>
          <p:nvPr>
            <p:ph type="sldNum" sz="quarter" idx="12"/>
          </p:nvPr>
        </p:nvSpPr>
        <p:spPr/>
        <p:txBody>
          <a:bodyPr/>
          <a:lstStyle/>
          <a:p>
            <a:fld id="{497EA917-A63B-4C26-AD9D-93897ADCCBFC}" type="slidenum">
              <a:rPr lang="nl-NL" smtClean="0"/>
              <a:t>‹nr.›</a:t>
            </a:fld>
            <a:endParaRPr lang="nl-NL"/>
          </a:p>
        </p:txBody>
      </p:sp>
    </p:spTree>
    <p:extLst>
      <p:ext uri="{BB962C8B-B14F-4D97-AF65-F5344CB8AC3E}">
        <p14:creationId xmlns:p14="http://schemas.microsoft.com/office/powerpoint/2010/main" val="100103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9E5A"/>
                </a:solidFill>
              </a:defRPr>
            </a:lvl1pPr>
          </a:lstStyle>
          <a:p>
            <a:r>
              <a:rPr lang="nl-NL"/>
              <a:t>Klik om de stijl te bewerken</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a:lvl1pPr>
          </a:lstStyle>
          <a:p>
            <a:fld id="{69420739-EF95-4BFC-82AF-E8FA8321A79E}" type="datetime1">
              <a:rPr lang="nl-NL" smtClean="0"/>
              <a:t>26-8-2020</a:t>
            </a:fld>
            <a:endParaRPr lang="nl-NL"/>
          </a:p>
        </p:txBody>
      </p:sp>
      <p:sp>
        <p:nvSpPr>
          <p:cNvPr id="4" name="Footer Placeholder 3"/>
          <p:cNvSpPr>
            <a:spLocks noGrp="1"/>
          </p:cNvSpPr>
          <p:nvPr>
            <p:ph type="ftr" sz="quarter" idx="11"/>
          </p:nvPr>
        </p:nvSpPr>
        <p:spPr>
          <a:xfrm>
            <a:off x="3028950" y="6356351"/>
            <a:ext cx="3086100" cy="365125"/>
          </a:xfrm>
          <a:prstGeom prst="rect">
            <a:avLst/>
          </a:prstGeom>
        </p:spPr>
        <p:txBody>
          <a:bodyPr anchor="ctr"/>
          <a:lstStyle>
            <a:lvl1pPr algn="ctr">
              <a:defRPr sz="800">
                <a:latin typeface="Arial" panose="020B0604020202020204" pitchFamily="34" charset="0"/>
                <a:cs typeface="Arial" panose="020B0604020202020204" pitchFamily="34" charset="0"/>
              </a:defRPr>
            </a:lvl1pPr>
          </a:lstStyle>
          <a:p>
            <a:endParaRPr lang="nl-NL"/>
          </a:p>
        </p:txBody>
      </p:sp>
      <p:sp>
        <p:nvSpPr>
          <p:cNvPr id="5" name="Slide Number Placeholder 4"/>
          <p:cNvSpPr>
            <a:spLocks noGrp="1"/>
          </p:cNvSpPr>
          <p:nvPr>
            <p:ph type="sldNum" sz="quarter" idx="12"/>
          </p:nvPr>
        </p:nvSpPr>
        <p:spPr/>
        <p:txBody>
          <a:bodyPr/>
          <a:lstStyle/>
          <a:p>
            <a:fld id="{497EA917-A63B-4C26-AD9D-93897ADCCBFC}" type="slidenum">
              <a:rPr lang="nl-NL" smtClean="0"/>
              <a:t>‹nr.›</a:t>
            </a:fld>
            <a:endParaRPr lang="nl-NL"/>
          </a:p>
        </p:txBody>
      </p:sp>
    </p:spTree>
    <p:extLst>
      <p:ext uri="{BB962C8B-B14F-4D97-AF65-F5344CB8AC3E}">
        <p14:creationId xmlns:p14="http://schemas.microsoft.com/office/powerpoint/2010/main" val="202775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514446"/>
            <a:ext cx="9143999" cy="1225176"/>
          </a:xfrm>
          <a:solidFill>
            <a:srgbClr val="009DE0"/>
          </a:solidFill>
        </p:spPr>
        <p:txBody>
          <a:bodyPr anchor="ctr"/>
          <a:lstStyle>
            <a:lvl1pPr algn="ctr">
              <a:defRPr>
                <a:solidFill>
                  <a:schemeClr val="bg1"/>
                </a:solidFill>
              </a:defRPr>
            </a:lvl1pPr>
          </a:lstStyle>
          <a:p>
            <a:r>
              <a:rPr lang="nl-NL"/>
              <a:t>Klik om de stijl te bewerken</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a:lvl1pPr>
          </a:lstStyle>
          <a:p>
            <a:fld id="{E8112EAE-597C-4FEC-A16B-C6F94E3C96DE}" type="datetime1">
              <a:rPr lang="nl-NL" smtClean="0"/>
              <a:t>26-8-2020</a:t>
            </a:fld>
            <a:endParaRPr lang="nl-NL"/>
          </a:p>
        </p:txBody>
      </p:sp>
      <p:sp>
        <p:nvSpPr>
          <p:cNvPr id="4" name="Footer Placeholder 3"/>
          <p:cNvSpPr>
            <a:spLocks noGrp="1"/>
          </p:cNvSpPr>
          <p:nvPr>
            <p:ph type="ftr" sz="quarter" idx="11"/>
          </p:nvPr>
        </p:nvSpPr>
        <p:spPr>
          <a:xfrm>
            <a:off x="3028950" y="6356351"/>
            <a:ext cx="3086100" cy="365125"/>
          </a:xfrm>
          <a:prstGeom prst="rect">
            <a:avLst/>
          </a:prstGeom>
        </p:spPr>
        <p:txBody>
          <a:bodyPr anchor="ctr"/>
          <a:lstStyle>
            <a:lvl1pPr algn="ctr">
              <a:defRPr sz="800">
                <a:latin typeface="Arial" panose="020B0604020202020204" pitchFamily="34" charset="0"/>
                <a:cs typeface="Arial" panose="020B0604020202020204" pitchFamily="34" charset="0"/>
              </a:defRPr>
            </a:lvl1pPr>
          </a:lstStyle>
          <a:p>
            <a:endParaRPr lang="nl-NL"/>
          </a:p>
        </p:txBody>
      </p:sp>
      <p:sp>
        <p:nvSpPr>
          <p:cNvPr id="5" name="Slide Number Placeholder 4"/>
          <p:cNvSpPr>
            <a:spLocks noGrp="1"/>
          </p:cNvSpPr>
          <p:nvPr>
            <p:ph type="sldNum" sz="quarter" idx="12"/>
          </p:nvPr>
        </p:nvSpPr>
        <p:spPr/>
        <p:txBody>
          <a:bodyPr/>
          <a:lstStyle/>
          <a:p>
            <a:fld id="{497EA917-A63B-4C26-AD9D-93897ADCCBFC}" type="slidenum">
              <a:rPr lang="nl-NL" smtClean="0"/>
              <a:t>‹nr.›</a:t>
            </a:fld>
            <a:endParaRPr lang="nl-NL"/>
          </a:p>
        </p:txBody>
      </p:sp>
      <p:pic>
        <p:nvPicPr>
          <p:cNvPr id="6" name="Afbeelding 5">
            <a:extLst>
              <a:ext uri="{FF2B5EF4-FFF2-40B4-BE49-F238E27FC236}">
                <a16:creationId xmlns:a16="http://schemas.microsoft.com/office/drawing/2014/main" id="{57792493-284F-4E5A-BC0D-D2D10C7FC674}"/>
              </a:ext>
            </a:extLst>
          </p:cNvPr>
          <p:cNvPicPr/>
          <p:nvPr userDrawn="1"/>
        </p:nvPicPr>
        <p:blipFill rotWithShape="1">
          <a:blip r:embed="rId2" r:link="rId3" cstate="print">
            <a:extLst>
              <a:ext uri="{28A0092B-C50C-407E-A947-70E740481C1C}">
                <a14:useLocalDpi xmlns:a14="http://schemas.microsoft.com/office/drawing/2010/main" val="0"/>
              </a:ext>
            </a:extLst>
          </a:blip>
          <a:srcRect l="21678"/>
          <a:stretch>
            <a:fillRect/>
          </a:stretch>
        </p:blipFill>
        <p:spPr bwMode="auto">
          <a:xfrm>
            <a:off x="104400" y="151196"/>
            <a:ext cx="3105900" cy="1054885"/>
          </a:xfrm>
          <a:prstGeom prst="rect">
            <a:avLst/>
          </a:prstGeom>
          <a:noFill/>
          <a:ln>
            <a:noFill/>
          </a:ln>
        </p:spPr>
      </p:pic>
    </p:spTree>
    <p:extLst>
      <p:ext uri="{BB962C8B-B14F-4D97-AF65-F5344CB8AC3E}">
        <p14:creationId xmlns:p14="http://schemas.microsoft.com/office/powerpoint/2010/main" val="419595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a:lvl1pPr>
          </a:lstStyle>
          <a:p>
            <a:fld id="{2C65939A-D785-4FAE-9390-92155A420B96}" type="datetime1">
              <a:rPr lang="nl-NL" smtClean="0"/>
              <a:t>26-8-2020</a:t>
            </a:fld>
            <a:endParaRPr lang="nl-NL"/>
          </a:p>
        </p:txBody>
      </p:sp>
      <p:sp>
        <p:nvSpPr>
          <p:cNvPr id="3" name="Footer Placeholder 2"/>
          <p:cNvSpPr>
            <a:spLocks noGrp="1"/>
          </p:cNvSpPr>
          <p:nvPr>
            <p:ph type="ftr" sz="quarter" idx="11"/>
          </p:nvPr>
        </p:nvSpPr>
        <p:spPr>
          <a:xfrm>
            <a:off x="3028950" y="6356351"/>
            <a:ext cx="3086100" cy="365125"/>
          </a:xfrm>
          <a:prstGeom prst="rect">
            <a:avLst/>
          </a:prstGeom>
        </p:spPr>
        <p:txBody>
          <a:bodyPr anchor="ctr"/>
          <a:lstStyle>
            <a:lvl1pPr algn="ctr">
              <a:defRPr sz="800">
                <a:latin typeface="Arial" panose="020B0604020202020204" pitchFamily="34" charset="0"/>
                <a:cs typeface="Arial" panose="020B0604020202020204" pitchFamily="34" charset="0"/>
              </a:defRPr>
            </a:lvl1pPr>
          </a:lstStyle>
          <a:p>
            <a:endParaRPr lang="nl-NL"/>
          </a:p>
        </p:txBody>
      </p:sp>
      <p:sp>
        <p:nvSpPr>
          <p:cNvPr id="4" name="Slide Number Placeholder 3"/>
          <p:cNvSpPr>
            <a:spLocks noGrp="1"/>
          </p:cNvSpPr>
          <p:nvPr>
            <p:ph type="sldNum" sz="quarter" idx="12"/>
          </p:nvPr>
        </p:nvSpPr>
        <p:spPr/>
        <p:txBody>
          <a:bodyPr/>
          <a:lstStyle/>
          <a:p>
            <a:fld id="{497EA917-A63B-4C26-AD9D-93897ADCCBFC}" type="slidenum">
              <a:rPr lang="nl-NL" smtClean="0"/>
              <a:t>‹nr.›</a:t>
            </a:fld>
            <a:endParaRPr lang="nl-NL"/>
          </a:p>
        </p:txBody>
      </p:sp>
    </p:spTree>
    <p:extLst>
      <p:ext uri="{BB962C8B-B14F-4D97-AF65-F5344CB8AC3E}">
        <p14:creationId xmlns:p14="http://schemas.microsoft.com/office/powerpoint/2010/main" val="411024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7459" y="1456442"/>
            <a:ext cx="2949178" cy="1022807"/>
          </a:xfrm>
        </p:spPr>
        <p:txBody>
          <a:bodyPr anchor="t">
            <a:normAutofit/>
          </a:bodyPr>
          <a:lstStyle>
            <a:lvl1pPr algn="l">
              <a:defRPr sz="2000"/>
            </a:lvl1pPr>
          </a:lstStyle>
          <a:p>
            <a:r>
              <a:rPr lang="nl-NL"/>
              <a:t>Klik om de stijl te bewerken</a:t>
            </a:r>
            <a:endParaRPr lang="en-US"/>
          </a:p>
        </p:txBody>
      </p:sp>
      <p:sp>
        <p:nvSpPr>
          <p:cNvPr id="3" name="Content Placeholder 2"/>
          <p:cNvSpPr>
            <a:spLocks noGrp="1"/>
          </p:cNvSpPr>
          <p:nvPr>
            <p:ph idx="1"/>
          </p:nvPr>
        </p:nvSpPr>
        <p:spPr>
          <a:xfrm>
            <a:off x="3887391" y="987426"/>
            <a:ext cx="4629150" cy="487362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ext Placeholder 3"/>
          <p:cNvSpPr>
            <a:spLocks noGrp="1"/>
          </p:cNvSpPr>
          <p:nvPr>
            <p:ph type="body" sz="half" idx="2"/>
          </p:nvPr>
        </p:nvSpPr>
        <p:spPr>
          <a:xfrm>
            <a:off x="629841" y="2479250"/>
            <a:ext cx="2949178" cy="33897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lvl1pPr>
          </a:lstStyle>
          <a:p>
            <a:fld id="{CC992182-ABCF-4556-B47B-46432531B6DA}" type="datetime1">
              <a:rPr lang="nl-NL" smtClean="0"/>
              <a:t>26-8-2020</a:t>
            </a:fld>
            <a:endParaRPr lang="nl-NL"/>
          </a:p>
        </p:txBody>
      </p:sp>
      <p:sp>
        <p:nvSpPr>
          <p:cNvPr id="6" name="Footer Placeholder 5"/>
          <p:cNvSpPr>
            <a:spLocks noGrp="1"/>
          </p:cNvSpPr>
          <p:nvPr>
            <p:ph type="ftr" sz="quarter" idx="11"/>
          </p:nvPr>
        </p:nvSpPr>
        <p:spPr>
          <a:xfrm>
            <a:off x="3028950" y="6356351"/>
            <a:ext cx="3086100" cy="365125"/>
          </a:xfrm>
          <a:prstGeom prst="rect">
            <a:avLst/>
          </a:prstGeom>
        </p:spPr>
        <p:txBody>
          <a:bodyPr anchor="ctr"/>
          <a:lstStyle>
            <a:lvl1pPr algn="ctr">
              <a:defRPr sz="800">
                <a:latin typeface="Arial" panose="020B0604020202020204" pitchFamily="34" charset="0"/>
                <a:cs typeface="Arial" panose="020B0604020202020204" pitchFamily="34" charset="0"/>
              </a:defRPr>
            </a:lvl1pPr>
          </a:lstStyle>
          <a:p>
            <a:endParaRPr lang="nl-NL"/>
          </a:p>
        </p:txBody>
      </p:sp>
      <p:sp>
        <p:nvSpPr>
          <p:cNvPr id="7" name="Slide Number Placeholder 6"/>
          <p:cNvSpPr>
            <a:spLocks noGrp="1"/>
          </p:cNvSpPr>
          <p:nvPr>
            <p:ph type="sldNum" sz="quarter" idx="12"/>
          </p:nvPr>
        </p:nvSpPr>
        <p:spPr/>
        <p:txBody>
          <a:bodyPr/>
          <a:lstStyle/>
          <a:p>
            <a:fld id="{497EA917-A63B-4C26-AD9D-93897ADCCBFC}" type="slidenum">
              <a:rPr lang="nl-NL" smtClean="0"/>
              <a:t>‹nr.›</a:t>
            </a:fld>
            <a:endParaRPr lang="nl-NL"/>
          </a:p>
        </p:txBody>
      </p:sp>
    </p:spTree>
    <p:extLst>
      <p:ext uri="{BB962C8B-B14F-4D97-AF65-F5344CB8AC3E}">
        <p14:creationId xmlns:p14="http://schemas.microsoft.com/office/powerpoint/2010/main" val="175218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Afbeelding 8" descr="element2.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3086" cy="6858000"/>
          </a:xfrm>
          <a:prstGeom prst="rect">
            <a:avLst/>
          </a:prstGeom>
          <a:noFill/>
        </p:spPr>
      </p:pic>
      <p:sp>
        <p:nvSpPr>
          <p:cNvPr id="2" name="Title Placeholder 1"/>
          <p:cNvSpPr>
            <a:spLocks noGrp="1"/>
          </p:cNvSpPr>
          <p:nvPr>
            <p:ph type="title"/>
          </p:nvPr>
        </p:nvSpPr>
        <p:spPr>
          <a:xfrm>
            <a:off x="3074504" y="465513"/>
            <a:ext cx="5836740" cy="1225176"/>
          </a:xfrm>
          <a:prstGeom prst="rect">
            <a:avLst/>
          </a:prstGeom>
        </p:spPr>
        <p:txBody>
          <a:bodyPr vert="horz" lIns="91440" tIns="45720" rIns="91440" bIns="45720" rtlCol="0" anchor="t">
            <a:normAutofit/>
          </a:bodyPr>
          <a:lstStyle/>
          <a:p>
            <a:r>
              <a:rPr lang="nl-NL"/>
              <a:t>Klik om de stijl te bewerken</a:t>
            </a:r>
            <a:endParaRPr lang="en-US"/>
          </a:p>
        </p:txBody>
      </p:sp>
      <p:sp>
        <p:nvSpPr>
          <p:cNvPr id="3" name="Text Placeholder 2"/>
          <p:cNvSpPr>
            <a:spLocks noGrp="1"/>
          </p:cNvSpPr>
          <p:nvPr>
            <p:ph type="body" idx="1"/>
          </p:nvPr>
        </p:nvSpPr>
        <p:spPr>
          <a:xfrm>
            <a:off x="628650" y="1862050"/>
            <a:ext cx="8282594" cy="4357775"/>
          </a:xfrm>
          <a:prstGeom prst="rect">
            <a:avLst/>
          </a:prstGeom>
          <a:noFill/>
        </p:spPr>
        <p:txBody>
          <a:bodyPr wrap="square" rtlCol="0">
            <a:noAutofit/>
          </a:bodyPr>
          <a:lstStyle/>
          <a:p>
            <a:pPr marL="0" lvl="0" defTabSz="457200"/>
            <a:r>
              <a:rPr lang="nl-NL"/>
              <a:t>Klik om de modelstijlen te bewerken</a:t>
            </a:r>
          </a:p>
          <a:p>
            <a:pPr marL="457200" lvl="1" defTabSz="457200"/>
            <a:r>
              <a:rPr lang="nl-NL"/>
              <a:t>Tweede niveau</a:t>
            </a:r>
          </a:p>
          <a:p>
            <a:pPr marL="914400" lvl="2" defTabSz="457200"/>
            <a:r>
              <a:rPr lang="nl-NL"/>
              <a:t>Derde niveau</a:t>
            </a:r>
          </a:p>
          <a:p>
            <a:pPr marL="1371600" lvl="3" defTabSz="457200"/>
            <a:r>
              <a:rPr lang="nl-NL"/>
              <a:t>Vierde niveau</a:t>
            </a:r>
          </a:p>
          <a:p>
            <a:pPr marL="1828800" lvl="4" defTabSz="457200"/>
            <a:r>
              <a:rPr lang="nl-NL"/>
              <a:t>Vijfde niveau</a:t>
            </a:r>
            <a:endParaRPr lang="en-US"/>
          </a:p>
        </p:txBody>
      </p:sp>
      <p:sp>
        <p:nvSpPr>
          <p:cNvPr id="6" name="Slide Number Placeholder 5"/>
          <p:cNvSpPr>
            <a:spLocks noGrp="1"/>
          </p:cNvSpPr>
          <p:nvPr>
            <p:ph type="sldNum" sz="quarter" idx="4"/>
          </p:nvPr>
        </p:nvSpPr>
        <p:spPr>
          <a:xfrm>
            <a:off x="6457950" y="6356351"/>
            <a:ext cx="2453294" cy="365125"/>
          </a:xfrm>
          <a:prstGeom prst="rect">
            <a:avLst/>
          </a:prstGeom>
        </p:spPr>
        <p:txBody>
          <a:bodyPr vert="horz" lIns="91440" tIns="45720" rIns="91440" bIns="45720" rtlCol="0" anchor="ctr"/>
          <a:lstStyle>
            <a:lvl1pPr algn="r">
              <a:defRPr lang="nl-NL" sz="800" kern="1200" smtClean="0">
                <a:solidFill>
                  <a:prstClr val="black">
                    <a:tint val="75000"/>
                  </a:prstClr>
                </a:solidFill>
                <a:latin typeface="Arial" panose="020B0604020202020204" pitchFamily="34" charset="0"/>
                <a:ea typeface="+mn-ea"/>
                <a:cs typeface="Arial" panose="020B0604020202020204" pitchFamily="34" charset="0"/>
              </a:defRPr>
            </a:lvl1pPr>
          </a:lstStyle>
          <a:p>
            <a:fld id="{497EA917-A63B-4C26-AD9D-93897ADCCBFC}" type="slidenum">
              <a:rPr lang="nl-NL" smtClean="0"/>
              <a:pPr/>
              <a:t>‹nr.›</a:t>
            </a:fld>
            <a:endParaRPr lang="nl-NL"/>
          </a:p>
        </p:txBody>
      </p:sp>
      <p:sp>
        <p:nvSpPr>
          <p:cNvPr id="8" name="Date Placeholder 3"/>
          <p:cNvSpPr>
            <a:spLocks noGrp="1"/>
          </p:cNvSpPr>
          <p:nvPr>
            <p:ph type="dt" sz="half" idx="2"/>
          </p:nvPr>
        </p:nvSpPr>
        <p:spPr>
          <a:xfrm>
            <a:off x="322434" y="6356350"/>
            <a:ext cx="2057400" cy="365125"/>
          </a:xfrm>
          <a:prstGeom prst="rect">
            <a:avLst/>
          </a:prstGeom>
        </p:spPr>
        <p:txBody>
          <a:bodyPr anchor="ctr"/>
          <a:lstStyle>
            <a:lvl1pPr>
              <a:defRPr sz="800">
                <a:latin typeface="Arial" panose="020B0604020202020204" pitchFamily="34" charset="0"/>
                <a:cs typeface="Arial" panose="020B0604020202020204" pitchFamily="34" charset="0"/>
              </a:defRPr>
            </a:lvl1pPr>
          </a:lstStyle>
          <a:p>
            <a:fld id="{A97902A4-CB03-49A0-8F3C-943C8985A1D7}" type="datetime1">
              <a:rPr lang="nl-NL" smtClean="0">
                <a:solidFill>
                  <a:prstClr val="black">
                    <a:tint val="75000"/>
                  </a:prstClr>
                </a:solidFill>
              </a:rPr>
              <a:t>26-8-2020</a:t>
            </a:fld>
            <a:endParaRPr lang="nl-NL">
              <a:solidFill>
                <a:prstClr val="black">
                  <a:tint val="75000"/>
                </a:prstClr>
              </a:solidFill>
            </a:endParaRPr>
          </a:p>
        </p:txBody>
      </p:sp>
    </p:spTree>
    <p:extLst>
      <p:ext uri="{BB962C8B-B14F-4D97-AF65-F5344CB8AC3E}">
        <p14:creationId xmlns:p14="http://schemas.microsoft.com/office/powerpoint/2010/main" val="843744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Lst>
  <p:hf hdr="0" ftr="0" dt="0"/>
  <p:txStyles>
    <p:titleStyle>
      <a:lvl1pPr algn="r" defTabSz="914400" rtl="0" eaLnBrk="1" latinLnBrk="0" hangingPunct="1">
        <a:lnSpc>
          <a:spcPct val="90000"/>
        </a:lnSpc>
        <a:spcBef>
          <a:spcPct val="0"/>
        </a:spcBef>
        <a:buNone/>
        <a:defRPr sz="2000" kern="1200">
          <a:solidFill>
            <a:srgbClr val="259E5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1800" kern="1200" dirty="0" smtClean="0">
          <a:solidFill>
            <a:srgbClr val="00368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nl-NL" sz="1600" kern="1200" dirty="0" smtClean="0">
          <a:solidFill>
            <a:srgbClr val="00368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nl-NL" sz="1600" kern="1200" dirty="0" smtClean="0">
          <a:solidFill>
            <a:srgbClr val="00368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nl-NL" sz="1600" kern="1200" dirty="0" smtClean="0">
          <a:solidFill>
            <a:srgbClr val="00368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rgbClr val="00368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56BF6E90-FC14-4D19-BEF3-A3B525A6CF46@samplonius.lan" TargetMode="External"/><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jpeg"/><Relationship Id="rId3" Type="http://schemas.openxmlformats.org/officeDocument/2006/relationships/diagramLayout" Target="../diagrams/layout1.xml"/><Relationship Id="rId21" Type="http://schemas.openxmlformats.org/officeDocument/2006/relationships/image" Target="../media/image32.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jpeg"/><Relationship Id="rId25" Type="http://schemas.openxmlformats.org/officeDocument/2006/relationships/image" Target="../media/image36.jpeg"/><Relationship Id="rId2" Type="http://schemas.openxmlformats.org/officeDocument/2006/relationships/diagramData" Target="../diagrams/data1.xml"/><Relationship Id="rId16" Type="http://schemas.openxmlformats.org/officeDocument/2006/relationships/image" Target="../media/image27.jpeg"/><Relationship Id="rId20" Type="http://schemas.openxmlformats.org/officeDocument/2006/relationships/image" Target="../media/image31.jpeg"/><Relationship Id="rId29" Type="http://schemas.openxmlformats.org/officeDocument/2006/relationships/image" Target="../media/image40.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2.jpeg"/><Relationship Id="rId24" Type="http://schemas.openxmlformats.org/officeDocument/2006/relationships/image" Target="../media/image35.jpeg"/><Relationship Id="rId5" Type="http://schemas.openxmlformats.org/officeDocument/2006/relationships/diagramColors" Target="../diagrams/colors1.xml"/><Relationship Id="rId15" Type="http://schemas.openxmlformats.org/officeDocument/2006/relationships/image" Target="../media/image26.png"/><Relationship Id="rId23" Type="http://schemas.openxmlformats.org/officeDocument/2006/relationships/image" Target="../media/image34.jpeg"/><Relationship Id="rId28" Type="http://schemas.openxmlformats.org/officeDocument/2006/relationships/image" Target="../media/image39.pn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diagramQuickStyle" Target="../diagrams/quickStyle1.xml"/><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520CA-6297-4590-82A6-AF0A23CA4F78}"/>
              </a:ext>
            </a:extLst>
          </p:cNvPr>
          <p:cNvSpPr>
            <a:spLocks noGrp="1"/>
          </p:cNvSpPr>
          <p:nvPr>
            <p:ph type="ctrTitle" idx="4294967295"/>
          </p:nvPr>
        </p:nvSpPr>
        <p:spPr>
          <a:xfrm>
            <a:off x="2148559" y="2764256"/>
            <a:ext cx="6613973" cy="1250950"/>
          </a:xfrm>
        </p:spPr>
        <p:txBody>
          <a:bodyPr>
            <a:normAutofit/>
          </a:bodyPr>
          <a:lstStyle/>
          <a:p>
            <a:r>
              <a:rPr lang="nl-NL" sz="2400" dirty="0"/>
              <a:t>Op weg naar het netwerk Nederland Rookvrij</a:t>
            </a:r>
          </a:p>
        </p:txBody>
      </p:sp>
      <p:sp>
        <p:nvSpPr>
          <p:cNvPr id="3" name="Ondertitel 2">
            <a:extLst>
              <a:ext uri="{FF2B5EF4-FFF2-40B4-BE49-F238E27FC236}">
                <a16:creationId xmlns:a16="http://schemas.microsoft.com/office/drawing/2014/main" id="{FDD37051-E6CF-4604-9826-44F5101866A3}"/>
              </a:ext>
            </a:extLst>
          </p:cNvPr>
          <p:cNvSpPr>
            <a:spLocks noGrp="1"/>
          </p:cNvSpPr>
          <p:nvPr>
            <p:ph type="subTitle" idx="4294967295"/>
          </p:nvPr>
        </p:nvSpPr>
        <p:spPr>
          <a:xfrm>
            <a:off x="2548039" y="3468269"/>
            <a:ext cx="5815012" cy="1655762"/>
          </a:xfrm>
        </p:spPr>
        <p:txBody>
          <a:bodyPr/>
          <a:lstStyle/>
          <a:p>
            <a:pPr marL="0" indent="0">
              <a:buNone/>
            </a:pPr>
            <a:r>
              <a:rPr lang="nl-NL" dirty="0"/>
              <a:t>Het ontwerp en de implementatie</a:t>
            </a:r>
          </a:p>
          <a:p>
            <a:pPr marL="0" indent="0">
              <a:buNone/>
            </a:pPr>
            <a:endParaRPr lang="nl-NL" dirty="0"/>
          </a:p>
          <a:p>
            <a:pPr marL="0" indent="0">
              <a:buNone/>
            </a:pPr>
            <a:r>
              <a:rPr lang="nl-NL" dirty="0"/>
              <a:t>Versie: juli 2020</a:t>
            </a:r>
          </a:p>
        </p:txBody>
      </p:sp>
      <p:pic>
        <p:nvPicPr>
          <p:cNvPr id="4" name="Afbeelding 3">
            <a:extLst>
              <a:ext uri="{FF2B5EF4-FFF2-40B4-BE49-F238E27FC236}">
                <a16:creationId xmlns:a16="http://schemas.microsoft.com/office/drawing/2014/main" id="{4AE976F0-6829-4126-8364-8BF36BAFF6E8}"/>
              </a:ext>
            </a:extLst>
          </p:cNvPr>
          <p:cNvPicPr/>
          <p:nvPr/>
        </p:nvPicPr>
        <p:blipFill rotWithShape="1">
          <a:blip r:embed="rId2" r:link="rId3" cstate="print">
            <a:extLst>
              <a:ext uri="{28A0092B-C50C-407E-A947-70E740481C1C}">
                <a14:useLocalDpi xmlns:a14="http://schemas.microsoft.com/office/drawing/2010/main" val="0"/>
              </a:ext>
            </a:extLst>
          </a:blip>
          <a:srcRect l="21678"/>
          <a:stretch>
            <a:fillRect/>
          </a:stretch>
        </p:blipFill>
        <p:spPr bwMode="auto">
          <a:xfrm>
            <a:off x="291711" y="314149"/>
            <a:ext cx="3105900" cy="1054885"/>
          </a:xfrm>
          <a:prstGeom prst="rect">
            <a:avLst/>
          </a:prstGeom>
          <a:noFill/>
          <a:ln>
            <a:noFill/>
          </a:ln>
        </p:spPr>
      </p:pic>
    </p:spTree>
    <p:extLst>
      <p:ext uri="{BB962C8B-B14F-4D97-AF65-F5344CB8AC3E}">
        <p14:creationId xmlns:p14="http://schemas.microsoft.com/office/powerpoint/2010/main" val="151202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8E0B5EC-644B-4F61-871A-64104A531FF5}"/>
              </a:ext>
            </a:extLst>
          </p:cNvPr>
          <p:cNvSpPr>
            <a:spLocks noGrp="1"/>
          </p:cNvSpPr>
          <p:nvPr>
            <p:ph idx="1"/>
          </p:nvPr>
        </p:nvSpPr>
        <p:spPr/>
        <p:txBody>
          <a:bodyPr/>
          <a:lstStyle/>
          <a:p>
            <a:r>
              <a:rPr lang="nl-NL" sz="1400" dirty="0"/>
              <a:t>De deelnemers doen allemaal iets dat bijdraagt aan de missie van het netwerk in hun eigen praktijk</a:t>
            </a:r>
          </a:p>
          <a:p>
            <a:r>
              <a:rPr lang="nl-NL" sz="1400" dirty="0"/>
              <a:t>Iedereen die de missie een warm hart toe draagt en de spelregels onderschrijft, kan deelnemen aan het netwerk: dat is de kracht!</a:t>
            </a:r>
          </a:p>
          <a:p>
            <a:r>
              <a:rPr lang="nl-NL" sz="1400" dirty="0"/>
              <a:t>Het netwerk kent drie type </a:t>
            </a:r>
            <a:r>
              <a:rPr lang="nl-NL" sz="1400" b="1" dirty="0"/>
              <a:t>deelnemers</a:t>
            </a:r>
            <a:r>
              <a:rPr lang="nl-NL" sz="1400" dirty="0"/>
              <a:t>:</a:t>
            </a:r>
          </a:p>
          <a:p>
            <a:pPr lvl="1"/>
            <a:r>
              <a:rPr lang="nl-NL" sz="1200" b="1" dirty="0"/>
              <a:t>Kernpartners</a:t>
            </a:r>
            <a:r>
              <a:rPr lang="nl-NL" sz="1200" dirty="0"/>
              <a:t>: een kleine groep deelnemers in het netwerk voelen een gedeelde verantwoordelijkheid voor het netwerk. De kernpartners organiseren samen met het netwerkbureau de </a:t>
            </a:r>
            <a:r>
              <a:rPr lang="nl-NL" sz="1200" dirty="0" err="1"/>
              <a:t>netwerkbrede</a:t>
            </a:r>
            <a:r>
              <a:rPr lang="nl-NL" sz="1200" dirty="0"/>
              <a:t> communicatie en activiteiten.</a:t>
            </a:r>
          </a:p>
          <a:p>
            <a:pPr lvl="1"/>
            <a:r>
              <a:rPr lang="nl-NL" sz="1200" b="1" dirty="0"/>
              <a:t>Partners</a:t>
            </a:r>
            <a:r>
              <a:rPr lang="nl-NL" sz="1200" dirty="0"/>
              <a:t>: dit zijn actieve deelnemers in het netwerk. De partners werken in coalities aan concrete activiteiten en resultaten die een bijdrage leveren aan de missie van het netwerk</a:t>
            </a:r>
          </a:p>
          <a:p>
            <a:pPr lvl="1"/>
            <a:r>
              <a:rPr lang="nl-NL" sz="1200" b="1" dirty="0"/>
              <a:t>Supporters</a:t>
            </a:r>
            <a:r>
              <a:rPr lang="nl-NL" sz="1200" dirty="0"/>
              <a:t>: ze dragen de missie een warm hart toe en willen op de hoogte blijven. Supporters zijn (even) niet actief in een coalitie.</a:t>
            </a:r>
          </a:p>
          <a:p>
            <a:r>
              <a:rPr lang="nl-NL" sz="1400" dirty="0"/>
              <a:t>Deelnemers hebben geen vaste rol, iedereen kan variëren van rol afhankelijk van de eigen behoeften en mogelijkheden</a:t>
            </a:r>
          </a:p>
          <a:p>
            <a:pPr lvl="1"/>
            <a:r>
              <a:rPr lang="nl-NL" sz="1200" dirty="0"/>
              <a:t>Kernpartners kennen wel een bepaalde verantwoordelijkheid, deze rol vraagt een vorm van commitment en continuïteit. Kernpartner ben je niet voor altijd. Als een kernpartner de rol wil stoppen dan zorgt hij/zij zelf voor een goede overdracht van taken en input.</a:t>
            </a:r>
          </a:p>
          <a:p>
            <a:r>
              <a:rPr lang="nl-NL" sz="1400" dirty="0"/>
              <a:t>Er is onderlinge communicatie tussen de deelnemers: het gaat niet allemaal (meer) via een centrale regisseur.</a:t>
            </a:r>
          </a:p>
        </p:txBody>
      </p:sp>
      <p:sp>
        <p:nvSpPr>
          <p:cNvPr id="5" name="Tijdelijke aanduiding voor dianummer 4">
            <a:extLst>
              <a:ext uri="{FF2B5EF4-FFF2-40B4-BE49-F238E27FC236}">
                <a16:creationId xmlns:a16="http://schemas.microsoft.com/office/drawing/2014/main" id="{60912DCD-382F-49B3-BF2E-9B107715565D}"/>
              </a:ext>
            </a:extLst>
          </p:cNvPr>
          <p:cNvSpPr>
            <a:spLocks noGrp="1"/>
          </p:cNvSpPr>
          <p:nvPr>
            <p:ph type="sldNum" sz="quarter" idx="12"/>
          </p:nvPr>
        </p:nvSpPr>
        <p:spPr/>
        <p:txBody>
          <a:bodyPr/>
          <a:lstStyle/>
          <a:p>
            <a:fld id="{497EA917-A63B-4C26-AD9D-93897ADCCBFC}" type="slidenum">
              <a:rPr lang="nl-NL" smtClean="0"/>
              <a:pPr/>
              <a:t>10</a:t>
            </a:fld>
            <a:endParaRPr lang="nl-NL"/>
          </a:p>
        </p:txBody>
      </p:sp>
      <p:pic>
        <p:nvPicPr>
          <p:cNvPr id="6" name="Afbeelding 5">
            <a:extLst>
              <a:ext uri="{FF2B5EF4-FFF2-40B4-BE49-F238E27FC236}">
                <a16:creationId xmlns:a16="http://schemas.microsoft.com/office/drawing/2014/main" id="{7ACC739C-1723-4F8C-8185-19627B2254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7477920" y="113034"/>
            <a:ext cx="1433324" cy="1612490"/>
          </a:xfrm>
          <a:prstGeom prst="rect">
            <a:avLst/>
          </a:prstGeom>
        </p:spPr>
      </p:pic>
    </p:spTree>
    <p:extLst>
      <p:ext uri="{BB962C8B-B14F-4D97-AF65-F5344CB8AC3E}">
        <p14:creationId xmlns:p14="http://schemas.microsoft.com/office/powerpoint/2010/main" val="35252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F44B19D-E10B-4AD5-8A25-869C6267D461}"/>
              </a:ext>
            </a:extLst>
          </p:cNvPr>
          <p:cNvSpPr>
            <a:spLocks noGrp="1"/>
          </p:cNvSpPr>
          <p:nvPr>
            <p:ph idx="1"/>
          </p:nvPr>
        </p:nvSpPr>
        <p:spPr/>
        <p:txBody>
          <a:bodyPr/>
          <a:lstStyle/>
          <a:p>
            <a:r>
              <a:rPr lang="nl-NL" sz="1400" dirty="0"/>
              <a:t>Deelnemers werken samen aan concrete activiteiten en werkzaamheden in coalities.</a:t>
            </a:r>
          </a:p>
          <a:p>
            <a:r>
              <a:rPr lang="nl-NL" sz="1400" dirty="0"/>
              <a:t>Coalitiepartners zoeken elkaar op en bepalen samen wat ze hoe gaan doen.</a:t>
            </a:r>
          </a:p>
          <a:p>
            <a:r>
              <a:rPr lang="nl-NL" sz="1400" dirty="0"/>
              <a:t>Er zijn allerlei verschillende coalities mogelijk:</a:t>
            </a:r>
          </a:p>
          <a:p>
            <a:pPr lvl="1"/>
            <a:r>
              <a:rPr lang="nl-NL" sz="1200" dirty="0"/>
              <a:t>Regio’s: denk aan de GGD-regio’s of steden waar partijen met elkaar werken aan diverse initiatieven. Deels gebeurt dit al.</a:t>
            </a:r>
          </a:p>
          <a:p>
            <a:pPr lvl="1"/>
            <a:r>
              <a:rPr lang="nl-NL" sz="1200" dirty="0"/>
              <a:t>Thema’s: er zijn diverse thema’s en vraagstukken waar deelnemers gezamenlijk aan werken. Denk aan het rookvrij maken van organisaties die sterk afhankelijk zijn van (deels rokende) vrijwilligers. Hoe ga je hiermee om? Wat zijn de lessen van andere organisaties?</a:t>
            </a:r>
          </a:p>
          <a:p>
            <a:pPr lvl="1"/>
            <a:r>
              <a:rPr lang="nl-NL" sz="1200" dirty="0"/>
              <a:t>Type organisaties: sommige deelnemers willen elkaar opzoeken omdat ze in dezelfde sector actief zijn en tegen dezelfde vragen aanlopen. Denk aan zorgprofessionals en sportverenigingen. </a:t>
            </a:r>
          </a:p>
          <a:p>
            <a:r>
              <a:rPr lang="nl-NL" sz="1400" dirty="0"/>
              <a:t>Wat doen de coalities in het netwerk, hoe ontstaan ze en welke spelregels zijn er?</a:t>
            </a:r>
          </a:p>
          <a:p>
            <a:pPr lvl="1"/>
            <a:r>
              <a:rPr lang="nl-NL" sz="1200" dirty="0"/>
              <a:t>Coalities ontstaan bottom-up, op basis van de wensen, energie en belangen van deelnemers</a:t>
            </a:r>
            <a:r>
              <a:rPr lang="nl-NL" sz="1200" dirty="0">
                <a:solidFill>
                  <a:srgbClr val="FF0000"/>
                </a:solidFill>
              </a:rPr>
              <a:t> </a:t>
            </a:r>
            <a:r>
              <a:rPr lang="nl-NL" sz="1200" dirty="0"/>
              <a:t>en burgers.</a:t>
            </a:r>
          </a:p>
          <a:p>
            <a:pPr lvl="1"/>
            <a:r>
              <a:rPr lang="nl-NL" sz="1200" dirty="0"/>
              <a:t>Een coalitie bepaalt zelf wat ze wel en niet doet, er zijn geen regels voor.</a:t>
            </a:r>
          </a:p>
          <a:p>
            <a:pPr lvl="1"/>
            <a:r>
              <a:rPr lang="nl-NL" sz="1200" dirty="0"/>
              <a:t>Coalities zijn zichtbaar in het netwerk, zodat andere deelnemers weten wat waar gebeurt en er van elkaar geleerd kan worden:</a:t>
            </a:r>
          </a:p>
          <a:p>
            <a:pPr lvl="2"/>
            <a:r>
              <a:rPr lang="nl-NL" sz="1200" dirty="0"/>
              <a:t>Coalities delen wat hun doel is en welke activiteiten ze oppakken.</a:t>
            </a:r>
          </a:p>
          <a:p>
            <a:pPr lvl="2"/>
            <a:r>
              <a:rPr lang="nl-NL" sz="1200" dirty="0"/>
              <a:t>De afzender van een activiteit moet expliciet zijn: iedere coalitie heeft een eigen identiteit.</a:t>
            </a:r>
          </a:p>
          <a:p>
            <a:pPr lvl="1"/>
            <a:r>
              <a:rPr lang="nl-NL" sz="1200" dirty="0"/>
              <a:t>Een coalitie bepaalt zelf wie wel en niet mee doet. Ook kan ze een deelnemer hebben die geen vaste partner van het netwerk is.</a:t>
            </a:r>
          </a:p>
        </p:txBody>
      </p:sp>
      <p:sp>
        <p:nvSpPr>
          <p:cNvPr id="5" name="Tijdelijke aanduiding voor dianummer 4">
            <a:extLst>
              <a:ext uri="{FF2B5EF4-FFF2-40B4-BE49-F238E27FC236}">
                <a16:creationId xmlns:a16="http://schemas.microsoft.com/office/drawing/2014/main" id="{495BFBCF-CC57-48A1-9819-8C9890EAD5E8}"/>
              </a:ext>
            </a:extLst>
          </p:cNvPr>
          <p:cNvSpPr>
            <a:spLocks noGrp="1"/>
          </p:cNvSpPr>
          <p:nvPr>
            <p:ph type="sldNum" sz="quarter" idx="12"/>
          </p:nvPr>
        </p:nvSpPr>
        <p:spPr/>
        <p:txBody>
          <a:bodyPr/>
          <a:lstStyle/>
          <a:p>
            <a:fld id="{497EA917-A63B-4C26-AD9D-93897ADCCBFC}" type="slidenum">
              <a:rPr lang="nl-NL" smtClean="0"/>
              <a:pPr/>
              <a:t>11</a:t>
            </a:fld>
            <a:endParaRPr lang="nl-NL"/>
          </a:p>
        </p:txBody>
      </p:sp>
      <p:pic>
        <p:nvPicPr>
          <p:cNvPr id="8" name="Afbeelding 7">
            <a:extLst>
              <a:ext uri="{FF2B5EF4-FFF2-40B4-BE49-F238E27FC236}">
                <a16:creationId xmlns:a16="http://schemas.microsoft.com/office/drawing/2014/main" id="{420D5BA6-8CD1-4E75-A2BC-5A535973B6AB}"/>
              </a:ext>
            </a:extLst>
          </p:cNvPr>
          <p:cNvPicPr>
            <a:picLocks noChangeAspect="1"/>
          </p:cNvPicPr>
          <p:nvPr/>
        </p:nvPicPr>
        <p:blipFill rotWithShape="1">
          <a:blip r:embed="rId2"/>
          <a:srcRect b="38641"/>
          <a:stretch/>
        </p:blipFill>
        <p:spPr>
          <a:xfrm>
            <a:off x="7102442" y="136525"/>
            <a:ext cx="1734668" cy="1239992"/>
          </a:xfrm>
          <a:prstGeom prst="rect">
            <a:avLst/>
          </a:prstGeom>
        </p:spPr>
      </p:pic>
    </p:spTree>
    <p:extLst>
      <p:ext uri="{BB962C8B-B14F-4D97-AF65-F5344CB8AC3E}">
        <p14:creationId xmlns:p14="http://schemas.microsoft.com/office/powerpoint/2010/main" val="399998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hthoek 64">
            <a:extLst>
              <a:ext uri="{FF2B5EF4-FFF2-40B4-BE49-F238E27FC236}">
                <a16:creationId xmlns:a16="http://schemas.microsoft.com/office/drawing/2014/main" id="{136AA75D-7828-4B99-88E9-9ECCD7F173A1}"/>
              </a:ext>
            </a:extLst>
          </p:cNvPr>
          <p:cNvSpPr/>
          <p:nvPr/>
        </p:nvSpPr>
        <p:spPr>
          <a:xfrm>
            <a:off x="373626" y="1281621"/>
            <a:ext cx="8426245" cy="51108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id="{E26B7C5B-1763-4B3A-955E-1E0495344839}"/>
              </a:ext>
            </a:extLst>
          </p:cNvPr>
          <p:cNvSpPr>
            <a:spLocks noGrp="1"/>
          </p:cNvSpPr>
          <p:nvPr>
            <p:ph type="title"/>
          </p:nvPr>
        </p:nvSpPr>
        <p:spPr/>
        <p:txBody>
          <a:bodyPr/>
          <a:lstStyle/>
          <a:p>
            <a:r>
              <a:rPr lang="nl-NL" dirty="0"/>
              <a:t>Samenwerken in NR</a:t>
            </a:r>
          </a:p>
        </p:txBody>
      </p:sp>
      <p:sp>
        <p:nvSpPr>
          <p:cNvPr id="6" name="Rechthoek: afgeronde hoeken 5">
            <a:extLst>
              <a:ext uri="{FF2B5EF4-FFF2-40B4-BE49-F238E27FC236}">
                <a16:creationId xmlns:a16="http://schemas.microsoft.com/office/drawing/2014/main" id="{EE8FA7A7-01FE-48BA-8ACB-5DC873C7BFB1}"/>
              </a:ext>
            </a:extLst>
          </p:cNvPr>
          <p:cNvSpPr/>
          <p:nvPr/>
        </p:nvSpPr>
        <p:spPr>
          <a:xfrm>
            <a:off x="373626" y="5395906"/>
            <a:ext cx="8426245" cy="90456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Fundament</a:t>
            </a:r>
          </a:p>
          <a:p>
            <a:pPr algn="ctr"/>
            <a:r>
              <a:rPr lang="nl-NL" sz="1400" dirty="0"/>
              <a:t>Organisatie</a:t>
            </a:r>
          </a:p>
          <a:p>
            <a:pPr algn="ctr"/>
            <a:r>
              <a:rPr lang="nl-NL" sz="1400" dirty="0"/>
              <a:t>Spelregels</a:t>
            </a:r>
            <a:endParaRPr lang="nl-NL" dirty="0"/>
          </a:p>
        </p:txBody>
      </p:sp>
      <p:grpSp>
        <p:nvGrpSpPr>
          <p:cNvPr id="14" name="Groep 13">
            <a:extLst>
              <a:ext uri="{FF2B5EF4-FFF2-40B4-BE49-F238E27FC236}">
                <a16:creationId xmlns:a16="http://schemas.microsoft.com/office/drawing/2014/main" id="{A880A6BA-A291-42CE-8D73-BA574697FD11}"/>
              </a:ext>
            </a:extLst>
          </p:cNvPr>
          <p:cNvGrpSpPr/>
          <p:nvPr/>
        </p:nvGrpSpPr>
        <p:grpSpPr>
          <a:xfrm>
            <a:off x="5003896" y="1320181"/>
            <a:ext cx="1835161" cy="1577036"/>
            <a:chOff x="3576484" y="1853586"/>
            <a:chExt cx="1835161" cy="1577036"/>
          </a:xfrm>
        </p:grpSpPr>
        <p:sp>
          <p:nvSpPr>
            <p:cNvPr id="8" name="Ovaal 7">
              <a:extLst>
                <a:ext uri="{FF2B5EF4-FFF2-40B4-BE49-F238E27FC236}">
                  <a16:creationId xmlns:a16="http://schemas.microsoft.com/office/drawing/2014/main" id="{2262FCF6-52B2-4F0E-BA5A-2F5242A34E0F}"/>
                </a:ext>
              </a:extLst>
            </p:cNvPr>
            <p:cNvSpPr/>
            <p:nvPr/>
          </p:nvSpPr>
          <p:spPr>
            <a:xfrm>
              <a:off x="3982065" y="2202426"/>
              <a:ext cx="1012722" cy="904568"/>
            </a:xfrm>
            <a:prstGeom prst="ellipse">
              <a:avLst/>
            </a:prstGeom>
            <a:solidFill>
              <a:srgbClr val="259E5A"/>
            </a:solidFill>
            <a:ln>
              <a:solidFill>
                <a:srgbClr val="259E5A"/>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nl-NL" sz="1600" b="1" dirty="0">
                  <a:solidFill>
                    <a:schemeClr val="bg1"/>
                  </a:solidFill>
                </a:rPr>
                <a:t>Regio b</a:t>
              </a:r>
            </a:p>
          </p:txBody>
        </p:sp>
        <p:sp>
          <p:nvSpPr>
            <p:cNvPr id="10" name="Ovaal 9">
              <a:extLst>
                <a:ext uri="{FF2B5EF4-FFF2-40B4-BE49-F238E27FC236}">
                  <a16:creationId xmlns:a16="http://schemas.microsoft.com/office/drawing/2014/main" id="{206F3FC1-C9FA-414F-ADD8-1FBC0B397623}"/>
                </a:ext>
              </a:extLst>
            </p:cNvPr>
            <p:cNvSpPr/>
            <p:nvPr/>
          </p:nvSpPr>
          <p:spPr>
            <a:xfrm>
              <a:off x="3925200" y="1853586"/>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sp>
          <p:nvSpPr>
            <p:cNvPr id="11" name="Ovaal 10">
              <a:extLst>
                <a:ext uri="{FF2B5EF4-FFF2-40B4-BE49-F238E27FC236}">
                  <a16:creationId xmlns:a16="http://schemas.microsoft.com/office/drawing/2014/main" id="{5CAB2FD1-4102-4B44-BED6-259E56035A3A}"/>
                </a:ext>
              </a:extLst>
            </p:cNvPr>
            <p:cNvSpPr/>
            <p:nvPr/>
          </p:nvSpPr>
          <p:spPr>
            <a:xfrm>
              <a:off x="5087180" y="2733018"/>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sp>
          <p:nvSpPr>
            <p:cNvPr id="12" name="Ovaal 11">
              <a:extLst>
                <a:ext uri="{FF2B5EF4-FFF2-40B4-BE49-F238E27FC236}">
                  <a16:creationId xmlns:a16="http://schemas.microsoft.com/office/drawing/2014/main" id="{E93ED672-08CA-4AB6-91F3-509530BF5589}"/>
                </a:ext>
              </a:extLst>
            </p:cNvPr>
            <p:cNvSpPr/>
            <p:nvPr/>
          </p:nvSpPr>
          <p:spPr>
            <a:xfrm>
              <a:off x="4326193" y="3155319"/>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sp>
          <p:nvSpPr>
            <p:cNvPr id="13" name="Ovaal 12">
              <a:extLst>
                <a:ext uri="{FF2B5EF4-FFF2-40B4-BE49-F238E27FC236}">
                  <a16:creationId xmlns:a16="http://schemas.microsoft.com/office/drawing/2014/main" id="{73351E8F-5325-4E25-967F-9030BA01A131}"/>
                </a:ext>
              </a:extLst>
            </p:cNvPr>
            <p:cNvSpPr/>
            <p:nvPr/>
          </p:nvSpPr>
          <p:spPr>
            <a:xfrm>
              <a:off x="3576484" y="2517057"/>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dirty="0">
                <a:solidFill>
                  <a:schemeClr val="bg1"/>
                </a:solidFill>
              </a:endParaRPr>
            </a:p>
          </p:txBody>
        </p:sp>
      </p:grpSp>
      <p:grpSp>
        <p:nvGrpSpPr>
          <p:cNvPr id="15" name="Groep 14">
            <a:extLst>
              <a:ext uri="{FF2B5EF4-FFF2-40B4-BE49-F238E27FC236}">
                <a16:creationId xmlns:a16="http://schemas.microsoft.com/office/drawing/2014/main" id="{FA35EF90-B7CE-4815-9F50-76028A5A62D5}"/>
              </a:ext>
            </a:extLst>
          </p:cNvPr>
          <p:cNvGrpSpPr/>
          <p:nvPr/>
        </p:nvGrpSpPr>
        <p:grpSpPr>
          <a:xfrm>
            <a:off x="6414933" y="2695156"/>
            <a:ext cx="1796338" cy="1551824"/>
            <a:chOff x="3633526" y="1878798"/>
            <a:chExt cx="1796338" cy="1551824"/>
          </a:xfrm>
        </p:grpSpPr>
        <p:sp>
          <p:nvSpPr>
            <p:cNvPr id="16" name="Rechthoek 15">
              <a:extLst>
                <a:ext uri="{FF2B5EF4-FFF2-40B4-BE49-F238E27FC236}">
                  <a16:creationId xmlns:a16="http://schemas.microsoft.com/office/drawing/2014/main" id="{8338B831-5CD2-4980-BAFD-9AB1CFFFC208}"/>
                </a:ext>
              </a:extLst>
            </p:cNvPr>
            <p:cNvSpPr/>
            <p:nvPr/>
          </p:nvSpPr>
          <p:spPr>
            <a:xfrm>
              <a:off x="3982065" y="2202426"/>
              <a:ext cx="1012722" cy="904568"/>
            </a:xfrm>
            <a:prstGeom prst="rect">
              <a:avLst/>
            </a:prstGeom>
            <a:solidFill>
              <a:srgbClr val="259E5A"/>
            </a:solidFill>
            <a:ln>
              <a:solidFill>
                <a:srgbClr val="259E5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600" b="1" dirty="0">
                  <a:solidFill>
                    <a:schemeClr val="bg1"/>
                  </a:solidFill>
                </a:rPr>
                <a:t>Type b</a:t>
              </a:r>
            </a:p>
          </p:txBody>
        </p:sp>
        <p:sp>
          <p:nvSpPr>
            <p:cNvPr id="17" name="Ovaal 16">
              <a:extLst>
                <a:ext uri="{FF2B5EF4-FFF2-40B4-BE49-F238E27FC236}">
                  <a16:creationId xmlns:a16="http://schemas.microsoft.com/office/drawing/2014/main" id="{1FE8A599-80A1-4CCD-92D4-04A30E02EF2C}"/>
                </a:ext>
              </a:extLst>
            </p:cNvPr>
            <p:cNvSpPr/>
            <p:nvPr/>
          </p:nvSpPr>
          <p:spPr>
            <a:xfrm>
              <a:off x="4326193" y="1878798"/>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dirty="0">
                <a:solidFill>
                  <a:schemeClr val="bg1"/>
                </a:solidFill>
              </a:endParaRPr>
            </a:p>
          </p:txBody>
        </p:sp>
        <p:sp>
          <p:nvSpPr>
            <p:cNvPr id="18" name="Ovaal 17">
              <a:extLst>
                <a:ext uri="{FF2B5EF4-FFF2-40B4-BE49-F238E27FC236}">
                  <a16:creationId xmlns:a16="http://schemas.microsoft.com/office/drawing/2014/main" id="{C7FB2019-F092-4619-B38C-998AF4237801}"/>
                </a:ext>
              </a:extLst>
            </p:cNvPr>
            <p:cNvSpPr/>
            <p:nvPr/>
          </p:nvSpPr>
          <p:spPr>
            <a:xfrm>
              <a:off x="5105399" y="2352270"/>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dirty="0">
                <a:solidFill>
                  <a:schemeClr val="bg1"/>
                </a:solidFill>
              </a:endParaRPr>
            </a:p>
          </p:txBody>
        </p:sp>
        <p:sp>
          <p:nvSpPr>
            <p:cNvPr id="19" name="Ovaal 18">
              <a:extLst>
                <a:ext uri="{FF2B5EF4-FFF2-40B4-BE49-F238E27FC236}">
                  <a16:creationId xmlns:a16="http://schemas.microsoft.com/office/drawing/2014/main" id="{54960F44-E75C-4B97-92EE-52024FDF1CF8}"/>
                </a:ext>
              </a:extLst>
            </p:cNvPr>
            <p:cNvSpPr/>
            <p:nvPr/>
          </p:nvSpPr>
          <p:spPr>
            <a:xfrm>
              <a:off x="4326193" y="3155319"/>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dirty="0">
                <a:solidFill>
                  <a:schemeClr val="bg1"/>
                </a:solidFill>
              </a:endParaRPr>
            </a:p>
          </p:txBody>
        </p:sp>
        <p:sp>
          <p:nvSpPr>
            <p:cNvPr id="20" name="Ovaal 19">
              <a:extLst>
                <a:ext uri="{FF2B5EF4-FFF2-40B4-BE49-F238E27FC236}">
                  <a16:creationId xmlns:a16="http://schemas.microsoft.com/office/drawing/2014/main" id="{CB61748C-7E2E-4C59-90F4-F0BF228F3787}"/>
                </a:ext>
              </a:extLst>
            </p:cNvPr>
            <p:cNvSpPr/>
            <p:nvPr/>
          </p:nvSpPr>
          <p:spPr>
            <a:xfrm>
              <a:off x="3633526" y="2307702"/>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grpSp>
      <p:grpSp>
        <p:nvGrpSpPr>
          <p:cNvPr id="21" name="Groep 20">
            <a:extLst>
              <a:ext uri="{FF2B5EF4-FFF2-40B4-BE49-F238E27FC236}">
                <a16:creationId xmlns:a16="http://schemas.microsoft.com/office/drawing/2014/main" id="{D06FB5C4-353A-43ED-BCA0-5883BA81F432}"/>
              </a:ext>
            </a:extLst>
          </p:cNvPr>
          <p:cNvGrpSpPr/>
          <p:nvPr/>
        </p:nvGrpSpPr>
        <p:grpSpPr>
          <a:xfrm>
            <a:off x="3625392" y="2440701"/>
            <a:ext cx="1490906" cy="1628296"/>
            <a:chOff x="3795758" y="1802326"/>
            <a:chExt cx="1490906" cy="1628296"/>
          </a:xfrm>
        </p:grpSpPr>
        <p:sp>
          <p:nvSpPr>
            <p:cNvPr id="22" name="Gelijkbenige driehoek 21">
              <a:extLst>
                <a:ext uri="{FF2B5EF4-FFF2-40B4-BE49-F238E27FC236}">
                  <a16:creationId xmlns:a16="http://schemas.microsoft.com/office/drawing/2014/main" id="{01E54EEA-B3A6-4720-937F-0886F69457D7}"/>
                </a:ext>
              </a:extLst>
            </p:cNvPr>
            <p:cNvSpPr/>
            <p:nvPr/>
          </p:nvSpPr>
          <p:spPr>
            <a:xfrm>
              <a:off x="3982065" y="2100593"/>
              <a:ext cx="1092900" cy="1006401"/>
            </a:xfrm>
            <a:prstGeom prst="triangle">
              <a:avLst/>
            </a:prstGeom>
            <a:solidFill>
              <a:srgbClr val="259E5A"/>
            </a:solidFill>
            <a:ln>
              <a:solidFill>
                <a:srgbClr val="259E5A"/>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nl-NL" sz="1100" b="1" dirty="0" err="1">
                  <a:solidFill>
                    <a:schemeClr val="bg1"/>
                  </a:solidFill>
                </a:rPr>
                <a:t>Vraag-stuk</a:t>
              </a:r>
              <a:r>
                <a:rPr lang="nl-NL" sz="1100" b="1" dirty="0">
                  <a:solidFill>
                    <a:schemeClr val="bg1"/>
                  </a:solidFill>
                </a:rPr>
                <a:t> c</a:t>
              </a:r>
            </a:p>
          </p:txBody>
        </p:sp>
        <p:sp>
          <p:nvSpPr>
            <p:cNvPr id="23" name="Ovaal 22">
              <a:extLst>
                <a:ext uri="{FF2B5EF4-FFF2-40B4-BE49-F238E27FC236}">
                  <a16:creationId xmlns:a16="http://schemas.microsoft.com/office/drawing/2014/main" id="{3D41949F-712A-4AB8-88C4-F89CE799F576}"/>
                </a:ext>
              </a:extLst>
            </p:cNvPr>
            <p:cNvSpPr/>
            <p:nvPr/>
          </p:nvSpPr>
          <p:spPr>
            <a:xfrm>
              <a:off x="4365619" y="1802326"/>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sp>
          <p:nvSpPr>
            <p:cNvPr id="24" name="Ovaal 23">
              <a:extLst>
                <a:ext uri="{FF2B5EF4-FFF2-40B4-BE49-F238E27FC236}">
                  <a16:creationId xmlns:a16="http://schemas.microsoft.com/office/drawing/2014/main" id="{E30B6D9F-B3DE-45CB-8B47-FFFDFD846458}"/>
                </a:ext>
              </a:extLst>
            </p:cNvPr>
            <p:cNvSpPr/>
            <p:nvPr/>
          </p:nvSpPr>
          <p:spPr>
            <a:xfrm>
              <a:off x="4962199" y="2389519"/>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sp>
          <p:nvSpPr>
            <p:cNvPr id="25" name="Ovaal 24">
              <a:extLst>
                <a:ext uri="{FF2B5EF4-FFF2-40B4-BE49-F238E27FC236}">
                  <a16:creationId xmlns:a16="http://schemas.microsoft.com/office/drawing/2014/main" id="{AB02CD84-1DEC-489C-AA4E-E9F320C303DD}"/>
                </a:ext>
              </a:extLst>
            </p:cNvPr>
            <p:cNvSpPr/>
            <p:nvPr/>
          </p:nvSpPr>
          <p:spPr>
            <a:xfrm>
              <a:off x="4326193" y="3155319"/>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sp>
          <p:nvSpPr>
            <p:cNvPr id="26" name="Ovaal 25">
              <a:extLst>
                <a:ext uri="{FF2B5EF4-FFF2-40B4-BE49-F238E27FC236}">
                  <a16:creationId xmlns:a16="http://schemas.microsoft.com/office/drawing/2014/main" id="{F1B7CAC3-8AE3-4F76-81DE-C6B34881A1DD}"/>
                </a:ext>
              </a:extLst>
            </p:cNvPr>
            <p:cNvSpPr/>
            <p:nvPr/>
          </p:nvSpPr>
          <p:spPr>
            <a:xfrm>
              <a:off x="3795758" y="2401076"/>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grpSp>
      <p:grpSp>
        <p:nvGrpSpPr>
          <p:cNvPr id="27" name="Groep 26">
            <a:extLst>
              <a:ext uri="{FF2B5EF4-FFF2-40B4-BE49-F238E27FC236}">
                <a16:creationId xmlns:a16="http://schemas.microsoft.com/office/drawing/2014/main" id="{D9B42EF8-8357-4ECF-BFE6-197A28B6A55E}"/>
              </a:ext>
            </a:extLst>
          </p:cNvPr>
          <p:cNvGrpSpPr/>
          <p:nvPr/>
        </p:nvGrpSpPr>
        <p:grpSpPr>
          <a:xfrm>
            <a:off x="1508637" y="1371738"/>
            <a:ext cx="1905000" cy="1551824"/>
            <a:chOff x="3576484" y="1878798"/>
            <a:chExt cx="1905000" cy="1551824"/>
          </a:xfrm>
        </p:grpSpPr>
        <p:sp>
          <p:nvSpPr>
            <p:cNvPr id="28" name="Ovaal 27">
              <a:extLst>
                <a:ext uri="{FF2B5EF4-FFF2-40B4-BE49-F238E27FC236}">
                  <a16:creationId xmlns:a16="http://schemas.microsoft.com/office/drawing/2014/main" id="{84FC370F-FAFC-46BD-92BB-1E93897740EA}"/>
                </a:ext>
              </a:extLst>
            </p:cNvPr>
            <p:cNvSpPr/>
            <p:nvPr/>
          </p:nvSpPr>
          <p:spPr>
            <a:xfrm>
              <a:off x="3982065" y="2202426"/>
              <a:ext cx="1012722" cy="904568"/>
            </a:xfrm>
            <a:prstGeom prst="ellipse">
              <a:avLst/>
            </a:prstGeom>
            <a:solidFill>
              <a:srgbClr val="259E5A"/>
            </a:solidFill>
            <a:ln>
              <a:solidFill>
                <a:srgbClr val="259E5A"/>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nl-NL" sz="1600" b="1" dirty="0">
                  <a:solidFill>
                    <a:schemeClr val="bg1"/>
                  </a:solidFill>
                </a:rPr>
                <a:t>Regio a</a:t>
              </a:r>
            </a:p>
          </p:txBody>
        </p:sp>
        <p:sp>
          <p:nvSpPr>
            <p:cNvPr id="29" name="Ovaal 28">
              <a:extLst>
                <a:ext uri="{FF2B5EF4-FFF2-40B4-BE49-F238E27FC236}">
                  <a16:creationId xmlns:a16="http://schemas.microsoft.com/office/drawing/2014/main" id="{0BF13826-9DD5-40D9-9C20-38FBEEEB7CE0}"/>
                </a:ext>
              </a:extLst>
            </p:cNvPr>
            <p:cNvSpPr/>
            <p:nvPr/>
          </p:nvSpPr>
          <p:spPr>
            <a:xfrm>
              <a:off x="4326193" y="1878798"/>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sp>
          <p:nvSpPr>
            <p:cNvPr id="30" name="Ovaal 29">
              <a:extLst>
                <a:ext uri="{FF2B5EF4-FFF2-40B4-BE49-F238E27FC236}">
                  <a16:creationId xmlns:a16="http://schemas.microsoft.com/office/drawing/2014/main" id="{5091F872-5791-4F0A-A674-84090CFF467A}"/>
                </a:ext>
              </a:extLst>
            </p:cNvPr>
            <p:cNvSpPr/>
            <p:nvPr/>
          </p:nvSpPr>
          <p:spPr>
            <a:xfrm>
              <a:off x="5157019" y="2517058"/>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sp>
          <p:nvSpPr>
            <p:cNvPr id="31" name="Ovaal 30">
              <a:extLst>
                <a:ext uri="{FF2B5EF4-FFF2-40B4-BE49-F238E27FC236}">
                  <a16:creationId xmlns:a16="http://schemas.microsoft.com/office/drawing/2014/main" id="{F8F91433-CC84-47CB-8C77-9C98948FC1C9}"/>
                </a:ext>
              </a:extLst>
            </p:cNvPr>
            <p:cNvSpPr/>
            <p:nvPr/>
          </p:nvSpPr>
          <p:spPr>
            <a:xfrm>
              <a:off x="4326193" y="3155319"/>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sp>
          <p:nvSpPr>
            <p:cNvPr id="32" name="Ovaal 31">
              <a:extLst>
                <a:ext uri="{FF2B5EF4-FFF2-40B4-BE49-F238E27FC236}">
                  <a16:creationId xmlns:a16="http://schemas.microsoft.com/office/drawing/2014/main" id="{6631C6A6-9752-4D50-90D0-3F8653DFF82B}"/>
                </a:ext>
              </a:extLst>
            </p:cNvPr>
            <p:cNvSpPr/>
            <p:nvPr/>
          </p:nvSpPr>
          <p:spPr>
            <a:xfrm>
              <a:off x="3576484" y="2517057"/>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grpSp>
      <p:grpSp>
        <p:nvGrpSpPr>
          <p:cNvPr id="33" name="Groep 32">
            <a:extLst>
              <a:ext uri="{FF2B5EF4-FFF2-40B4-BE49-F238E27FC236}">
                <a16:creationId xmlns:a16="http://schemas.microsoft.com/office/drawing/2014/main" id="{CEB447CF-F763-4A43-9CCF-58DCE5AB3AE3}"/>
              </a:ext>
            </a:extLst>
          </p:cNvPr>
          <p:cNvGrpSpPr/>
          <p:nvPr/>
        </p:nvGrpSpPr>
        <p:grpSpPr>
          <a:xfrm>
            <a:off x="563203" y="3062679"/>
            <a:ext cx="1673482" cy="1731194"/>
            <a:chOff x="3576484" y="1759697"/>
            <a:chExt cx="1673482" cy="1731194"/>
          </a:xfrm>
        </p:grpSpPr>
        <p:sp>
          <p:nvSpPr>
            <p:cNvPr id="34" name="Rechthoek 33">
              <a:extLst>
                <a:ext uri="{FF2B5EF4-FFF2-40B4-BE49-F238E27FC236}">
                  <a16:creationId xmlns:a16="http://schemas.microsoft.com/office/drawing/2014/main" id="{F3B1AFC7-6AE6-48B5-9267-6676F09653C6}"/>
                </a:ext>
              </a:extLst>
            </p:cNvPr>
            <p:cNvSpPr/>
            <p:nvPr/>
          </p:nvSpPr>
          <p:spPr>
            <a:xfrm>
              <a:off x="3982065" y="2202426"/>
              <a:ext cx="1012722" cy="904568"/>
            </a:xfrm>
            <a:prstGeom prst="rect">
              <a:avLst/>
            </a:prstGeom>
            <a:solidFill>
              <a:srgbClr val="259E5A"/>
            </a:solidFill>
            <a:ln>
              <a:solidFill>
                <a:srgbClr val="259E5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600" b="1" dirty="0">
                  <a:solidFill>
                    <a:schemeClr val="bg1"/>
                  </a:solidFill>
                </a:rPr>
                <a:t>Type a</a:t>
              </a:r>
            </a:p>
          </p:txBody>
        </p:sp>
        <p:sp>
          <p:nvSpPr>
            <p:cNvPr id="35" name="Ovaal 34">
              <a:extLst>
                <a:ext uri="{FF2B5EF4-FFF2-40B4-BE49-F238E27FC236}">
                  <a16:creationId xmlns:a16="http://schemas.microsoft.com/office/drawing/2014/main" id="{B9E81A72-011E-458A-963F-74ADD630AC60}"/>
                </a:ext>
              </a:extLst>
            </p:cNvPr>
            <p:cNvSpPr/>
            <p:nvPr/>
          </p:nvSpPr>
          <p:spPr>
            <a:xfrm>
              <a:off x="4142146" y="1759697"/>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dirty="0">
                <a:solidFill>
                  <a:schemeClr val="bg1"/>
                </a:solidFill>
              </a:endParaRPr>
            </a:p>
          </p:txBody>
        </p:sp>
        <p:sp>
          <p:nvSpPr>
            <p:cNvPr id="36" name="Ovaal 35">
              <a:extLst>
                <a:ext uri="{FF2B5EF4-FFF2-40B4-BE49-F238E27FC236}">
                  <a16:creationId xmlns:a16="http://schemas.microsoft.com/office/drawing/2014/main" id="{4DB6FFFB-B91C-4FC9-B0F0-5A0130892CE0}"/>
                </a:ext>
              </a:extLst>
            </p:cNvPr>
            <p:cNvSpPr/>
            <p:nvPr/>
          </p:nvSpPr>
          <p:spPr>
            <a:xfrm>
              <a:off x="4925501" y="1867573"/>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sp>
          <p:nvSpPr>
            <p:cNvPr id="37" name="Ovaal 36">
              <a:extLst>
                <a:ext uri="{FF2B5EF4-FFF2-40B4-BE49-F238E27FC236}">
                  <a16:creationId xmlns:a16="http://schemas.microsoft.com/office/drawing/2014/main" id="{A5872771-9120-47DA-A7B3-01ECA48DCAFE}"/>
                </a:ext>
              </a:extLst>
            </p:cNvPr>
            <p:cNvSpPr/>
            <p:nvPr/>
          </p:nvSpPr>
          <p:spPr>
            <a:xfrm>
              <a:off x="4310832" y="3215588"/>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sp>
          <p:nvSpPr>
            <p:cNvPr id="38" name="Ovaal 37">
              <a:extLst>
                <a:ext uri="{FF2B5EF4-FFF2-40B4-BE49-F238E27FC236}">
                  <a16:creationId xmlns:a16="http://schemas.microsoft.com/office/drawing/2014/main" id="{D5512248-81AE-4836-8539-CCF312E51654}"/>
                </a:ext>
              </a:extLst>
            </p:cNvPr>
            <p:cNvSpPr/>
            <p:nvPr/>
          </p:nvSpPr>
          <p:spPr>
            <a:xfrm>
              <a:off x="3576484" y="2517057"/>
              <a:ext cx="324465" cy="275303"/>
            </a:xfrm>
            <a:prstGeom prst="ellipse">
              <a:avLst/>
            </a:prstGeom>
            <a:solidFill>
              <a:srgbClr val="009DE0"/>
            </a:solidFill>
            <a:ln>
              <a:solidFill>
                <a:srgbClr val="259E5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b="1">
                <a:solidFill>
                  <a:schemeClr val="bg1"/>
                </a:solidFill>
              </a:endParaRPr>
            </a:p>
          </p:txBody>
        </p:sp>
      </p:grpSp>
      <p:sp>
        <p:nvSpPr>
          <p:cNvPr id="45" name="Ovaal 44">
            <a:extLst>
              <a:ext uri="{FF2B5EF4-FFF2-40B4-BE49-F238E27FC236}">
                <a16:creationId xmlns:a16="http://schemas.microsoft.com/office/drawing/2014/main" id="{903F5973-4DB1-4FA6-8CF2-A71F3228247E}"/>
              </a:ext>
            </a:extLst>
          </p:cNvPr>
          <p:cNvSpPr/>
          <p:nvPr/>
        </p:nvSpPr>
        <p:spPr>
          <a:xfrm>
            <a:off x="6322081" y="3779361"/>
            <a:ext cx="324465" cy="275303"/>
          </a:xfrm>
          <a:prstGeom prst="ellipse">
            <a:avLst/>
          </a:prstGeom>
          <a:solidFill>
            <a:srgbClr val="009DE0"/>
          </a:solidFill>
          <a:ln>
            <a:solidFill>
              <a:srgbClr val="009DE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46" name="Ovaal 45">
            <a:extLst>
              <a:ext uri="{FF2B5EF4-FFF2-40B4-BE49-F238E27FC236}">
                <a16:creationId xmlns:a16="http://schemas.microsoft.com/office/drawing/2014/main" id="{587C5A39-4E61-4B3D-B0C9-98ADD18CFFF4}"/>
              </a:ext>
            </a:extLst>
          </p:cNvPr>
          <p:cNvSpPr/>
          <p:nvPr/>
        </p:nvSpPr>
        <p:spPr>
          <a:xfrm>
            <a:off x="7818817" y="3811075"/>
            <a:ext cx="324465" cy="275303"/>
          </a:xfrm>
          <a:prstGeom prst="ellipse">
            <a:avLst/>
          </a:prstGeom>
          <a:solidFill>
            <a:srgbClr val="009DE0"/>
          </a:solidFill>
          <a:ln>
            <a:solidFill>
              <a:srgbClr val="009DE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47" name="Ovaal 46">
            <a:extLst>
              <a:ext uri="{FF2B5EF4-FFF2-40B4-BE49-F238E27FC236}">
                <a16:creationId xmlns:a16="http://schemas.microsoft.com/office/drawing/2014/main" id="{59C1DD16-E8D9-47DC-BA99-CAD2CA7E2096}"/>
              </a:ext>
            </a:extLst>
          </p:cNvPr>
          <p:cNvSpPr/>
          <p:nvPr/>
        </p:nvSpPr>
        <p:spPr>
          <a:xfrm>
            <a:off x="6346391" y="1371737"/>
            <a:ext cx="324465" cy="275303"/>
          </a:xfrm>
          <a:prstGeom prst="ellipse">
            <a:avLst/>
          </a:prstGeom>
          <a:solidFill>
            <a:srgbClr val="009DE0"/>
          </a:solidFill>
          <a:ln>
            <a:solidFill>
              <a:srgbClr val="009DE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48" name="Ovaal 47">
            <a:extLst>
              <a:ext uri="{FF2B5EF4-FFF2-40B4-BE49-F238E27FC236}">
                <a16:creationId xmlns:a16="http://schemas.microsoft.com/office/drawing/2014/main" id="{8C6C3E82-DF16-4260-BBD2-D5A2A5FA8B85}"/>
              </a:ext>
            </a:extLst>
          </p:cNvPr>
          <p:cNvSpPr/>
          <p:nvPr/>
        </p:nvSpPr>
        <p:spPr>
          <a:xfrm>
            <a:off x="2046644" y="4004525"/>
            <a:ext cx="324465" cy="275303"/>
          </a:xfrm>
          <a:prstGeom prst="ellipse">
            <a:avLst/>
          </a:prstGeom>
          <a:solidFill>
            <a:srgbClr val="009DE0"/>
          </a:solidFill>
          <a:ln>
            <a:solidFill>
              <a:srgbClr val="009DE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49" name="Rechte verbindingslijn 48">
            <a:extLst>
              <a:ext uri="{FF2B5EF4-FFF2-40B4-BE49-F238E27FC236}">
                <a16:creationId xmlns:a16="http://schemas.microsoft.com/office/drawing/2014/main" id="{9501A024-08E1-49F3-9E68-3B273E916552}"/>
              </a:ext>
            </a:extLst>
          </p:cNvPr>
          <p:cNvCxnSpPr>
            <a:cxnSpLocks/>
            <a:stCxn id="6" idx="0"/>
            <a:endCxn id="34" idx="2"/>
          </p:cNvCxnSpPr>
          <p:nvPr/>
        </p:nvCxnSpPr>
        <p:spPr>
          <a:xfrm flipH="1" flipV="1">
            <a:off x="1475145" y="4409976"/>
            <a:ext cx="3111604" cy="985930"/>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Rechte verbindingslijn 52">
            <a:extLst>
              <a:ext uri="{FF2B5EF4-FFF2-40B4-BE49-F238E27FC236}">
                <a16:creationId xmlns:a16="http://schemas.microsoft.com/office/drawing/2014/main" id="{BE1265C3-45B3-4EA5-A0AD-32AC2DD5F406}"/>
              </a:ext>
            </a:extLst>
          </p:cNvPr>
          <p:cNvCxnSpPr>
            <a:cxnSpLocks/>
            <a:stCxn id="6" idx="0"/>
          </p:cNvCxnSpPr>
          <p:nvPr/>
        </p:nvCxnSpPr>
        <p:spPr>
          <a:xfrm flipH="1" flipV="1">
            <a:off x="2436249" y="2892898"/>
            <a:ext cx="2150500" cy="2503008"/>
          </a:xfrm>
          <a:prstGeom prst="line">
            <a:avLst/>
          </a:prstGeom>
        </p:spPr>
        <p:style>
          <a:lnRef idx="1">
            <a:schemeClr val="accent3"/>
          </a:lnRef>
          <a:fillRef idx="0">
            <a:schemeClr val="accent3"/>
          </a:fillRef>
          <a:effectRef idx="0">
            <a:schemeClr val="accent3"/>
          </a:effectRef>
          <a:fontRef idx="minor">
            <a:schemeClr val="tx1"/>
          </a:fontRef>
        </p:style>
      </p:cxnSp>
      <p:cxnSp>
        <p:nvCxnSpPr>
          <p:cNvPr id="56" name="Rechte verbindingslijn 55">
            <a:extLst>
              <a:ext uri="{FF2B5EF4-FFF2-40B4-BE49-F238E27FC236}">
                <a16:creationId xmlns:a16="http://schemas.microsoft.com/office/drawing/2014/main" id="{4F44ECB2-AB34-46F9-823C-0AD0CC211A24}"/>
              </a:ext>
            </a:extLst>
          </p:cNvPr>
          <p:cNvCxnSpPr>
            <a:cxnSpLocks/>
            <a:stCxn id="6" idx="0"/>
          </p:cNvCxnSpPr>
          <p:nvPr/>
        </p:nvCxnSpPr>
        <p:spPr>
          <a:xfrm flipH="1" flipV="1">
            <a:off x="4333729" y="4038332"/>
            <a:ext cx="253020" cy="1357574"/>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Rechte verbindingslijn 58">
            <a:extLst>
              <a:ext uri="{FF2B5EF4-FFF2-40B4-BE49-F238E27FC236}">
                <a16:creationId xmlns:a16="http://schemas.microsoft.com/office/drawing/2014/main" id="{20E77885-B340-46A2-8783-2AF5B6A37909}"/>
              </a:ext>
            </a:extLst>
          </p:cNvPr>
          <p:cNvCxnSpPr>
            <a:cxnSpLocks/>
            <a:stCxn id="6" idx="0"/>
          </p:cNvCxnSpPr>
          <p:nvPr/>
        </p:nvCxnSpPr>
        <p:spPr>
          <a:xfrm flipV="1">
            <a:off x="4586749" y="2866552"/>
            <a:ext cx="1344757" cy="2529354"/>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Rechte verbindingslijn 61">
            <a:extLst>
              <a:ext uri="{FF2B5EF4-FFF2-40B4-BE49-F238E27FC236}">
                <a16:creationId xmlns:a16="http://schemas.microsoft.com/office/drawing/2014/main" id="{DD96B3EA-DE4C-40C6-B4CF-F653EE5C96E6}"/>
              </a:ext>
            </a:extLst>
          </p:cNvPr>
          <p:cNvCxnSpPr>
            <a:cxnSpLocks/>
            <a:stCxn id="6" idx="0"/>
            <a:endCxn id="16" idx="2"/>
          </p:cNvCxnSpPr>
          <p:nvPr/>
        </p:nvCxnSpPr>
        <p:spPr>
          <a:xfrm flipV="1">
            <a:off x="4586749" y="3923352"/>
            <a:ext cx="2683084" cy="1472554"/>
          </a:xfrm>
          <a:prstGeom prst="line">
            <a:avLst/>
          </a:prstGeom>
        </p:spPr>
        <p:style>
          <a:lnRef idx="1">
            <a:schemeClr val="accent3"/>
          </a:lnRef>
          <a:fillRef idx="0">
            <a:schemeClr val="accent3"/>
          </a:fillRef>
          <a:effectRef idx="0">
            <a:schemeClr val="accent3"/>
          </a:effectRef>
          <a:fontRef idx="minor">
            <a:schemeClr val="tx1"/>
          </a:fontRef>
        </p:style>
      </p:cxnSp>
      <p:sp>
        <p:nvSpPr>
          <p:cNvPr id="50" name="Ovaal 49">
            <a:extLst>
              <a:ext uri="{FF2B5EF4-FFF2-40B4-BE49-F238E27FC236}">
                <a16:creationId xmlns:a16="http://schemas.microsoft.com/office/drawing/2014/main" id="{DF0CEEC3-04E1-44EC-9645-24993EE54D71}"/>
              </a:ext>
            </a:extLst>
          </p:cNvPr>
          <p:cNvSpPr/>
          <p:nvPr/>
        </p:nvSpPr>
        <p:spPr>
          <a:xfrm>
            <a:off x="19664" y="2582221"/>
            <a:ext cx="324465" cy="275303"/>
          </a:xfrm>
          <a:prstGeom prst="ellipse">
            <a:avLst/>
          </a:prstGeom>
          <a:solidFill>
            <a:schemeClr val="accent3"/>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cxnSp>
        <p:nvCxnSpPr>
          <p:cNvPr id="51" name="Rechte verbindingslijn 50">
            <a:extLst>
              <a:ext uri="{FF2B5EF4-FFF2-40B4-BE49-F238E27FC236}">
                <a16:creationId xmlns:a16="http://schemas.microsoft.com/office/drawing/2014/main" id="{B7998D56-0A5D-42B4-908B-8102857F340C}"/>
              </a:ext>
            </a:extLst>
          </p:cNvPr>
          <p:cNvCxnSpPr>
            <a:cxnSpLocks/>
            <a:stCxn id="50" idx="5"/>
            <a:endCxn id="34" idx="0"/>
          </p:cNvCxnSpPr>
          <p:nvPr/>
        </p:nvCxnSpPr>
        <p:spPr>
          <a:xfrm>
            <a:off x="296612" y="2817207"/>
            <a:ext cx="1178533" cy="688201"/>
          </a:xfrm>
          <a:prstGeom prst="line">
            <a:avLst/>
          </a:prstGeom>
        </p:spPr>
        <p:style>
          <a:lnRef idx="1">
            <a:schemeClr val="accent3"/>
          </a:lnRef>
          <a:fillRef idx="0">
            <a:schemeClr val="accent3"/>
          </a:fillRef>
          <a:effectRef idx="0">
            <a:schemeClr val="accent3"/>
          </a:effectRef>
          <a:fontRef idx="minor">
            <a:schemeClr val="tx1"/>
          </a:fontRef>
        </p:style>
      </p:cxnSp>
      <p:sp>
        <p:nvSpPr>
          <p:cNvPr id="3" name="Tijdelijke aanduiding voor dianummer 2">
            <a:extLst>
              <a:ext uri="{FF2B5EF4-FFF2-40B4-BE49-F238E27FC236}">
                <a16:creationId xmlns:a16="http://schemas.microsoft.com/office/drawing/2014/main" id="{C46CB5A6-65A0-4C4F-9DA6-1AB5D89AA643}"/>
              </a:ext>
            </a:extLst>
          </p:cNvPr>
          <p:cNvSpPr>
            <a:spLocks noGrp="1"/>
          </p:cNvSpPr>
          <p:nvPr>
            <p:ph type="sldNum" sz="quarter" idx="12"/>
          </p:nvPr>
        </p:nvSpPr>
        <p:spPr/>
        <p:txBody>
          <a:bodyPr/>
          <a:lstStyle/>
          <a:p>
            <a:fld id="{497EA917-A63B-4C26-AD9D-93897ADCCBFC}" type="slidenum">
              <a:rPr lang="nl-NL" smtClean="0"/>
              <a:pPr/>
              <a:t>12</a:t>
            </a:fld>
            <a:endParaRPr lang="nl-NL"/>
          </a:p>
        </p:txBody>
      </p:sp>
    </p:spTree>
    <p:extLst>
      <p:ext uri="{BB962C8B-B14F-4D97-AF65-F5344CB8AC3E}">
        <p14:creationId xmlns:p14="http://schemas.microsoft.com/office/powerpoint/2010/main" val="327352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10FC0A6-6042-4DF8-924F-860D58B86016}"/>
              </a:ext>
            </a:extLst>
          </p:cNvPr>
          <p:cNvSpPr>
            <a:spLocks noGrp="1"/>
          </p:cNvSpPr>
          <p:nvPr>
            <p:ph idx="1"/>
          </p:nvPr>
        </p:nvSpPr>
        <p:spPr/>
        <p:txBody>
          <a:bodyPr/>
          <a:lstStyle/>
          <a:p>
            <a:r>
              <a:rPr lang="nl-NL" sz="1200" dirty="0"/>
              <a:t>Iedereen die de missie nastreeft kan deelnemer worden</a:t>
            </a:r>
          </a:p>
          <a:p>
            <a:r>
              <a:rPr lang="nl-NL" sz="1200" dirty="0"/>
              <a:t>Uitzondering zijn de tabaksindustrie (conform de definitie, zie bijlage) en aanbieders van stoppen-met-roken methoden die niet voldoen aan de richtlijn behandeling tabaksverslaving. Zij mogen op geen enkele manier vertegenwoordigd zijn in het netwerk, ook niet als deelnemer van een coalitie.</a:t>
            </a:r>
          </a:p>
          <a:p>
            <a:pPr lvl="1"/>
            <a:r>
              <a:rPr lang="nl-NL" sz="1050" dirty="0"/>
              <a:t>Deelnemers bevestigen dat ze aan dit criterium voldoen</a:t>
            </a:r>
          </a:p>
          <a:p>
            <a:r>
              <a:rPr lang="nl-NL" sz="1200" dirty="0"/>
              <a:t>Iedere deelnemer onderschrijft de missie en de spelregels van het netwerk.</a:t>
            </a:r>
          </a:p>
          <a:p>
            <a:pPr lvl="1"/>
            <a:r>
              <a:rPr lang="nl-NL" sz="1100" dirty="0"/>
              <a:t>Deelnemers bevestigen dat ze akkoord zijn met de missie en spelregels van het netwerk en dat ze akkoord zijn met het uitwisselen van de persoonsgegevens aan andere leden van het netwerk.</a:t>
            </a:r>
          </a:p>
          <a:p>
            <a:r>
              <a:rPr lang="nl-NL" sz="1200" dirty="0"/>
              <a:t>Deelnemers zijn niet verantwoordelijk voor elkaars acties, maar bepalen ook niet wat een andere partij wel en niet mag doen</a:t>
            </a:r>
          </a:p>
          <a:p>
            <a:r>
              <a:rPr lang="nl-NL" sz="1200" dirty="0"/>
              <a:t>Deelnemers communiceren niet namens het netwerk: </a:t>
            </a:r>
          </a:p>
          <a:p>
            <a:pPr lvl="1"/>
            <a:r>
              <a:rPr lang="nl-NL" sz="1100" dirty="0"/>
              <a:t>Het netwerk heeft geen aparte entiteit of een sterk merk. </a:t>
            </a:r>
          </a:p>
          <a:p>
            <a:pPr lvl="1"/>
            <a:r>
              <a:rPr lang="nl-NL" sz="1100" dirty="0"/>
              <a:t>Er kan wel gecommuniceerd worden vanuit een coalitie: deelnemers die nauw verbonden zijn, het over een onderwerp sterk eens zijn, iets willen uitdragen en die samen communiceren. </a:t>
            </a:r>
          </a:p>
          <a:p>
            <a:r>
              <a:rPr lang="nl-NL" sz="1200" dirty="0"/>
              <a:t>Iedere deelnemer aan het netwerk heeft een rol en is mede eigenaar in het handhaven van de spelregels</a:t>
            </a:r>
          </a:p>
          <a:p>
            <a:pPr lvl="1"/>
            <a:r>
              <a:rPr lang="nl-NL" sz="1100" dirty="0"/>
              <a:t>In het uiterste geval kunnen de kernpartners met verwijzing naar de eerdere onderschrijving van de spelregels deelnemers dwingend verzoeken het netwerk te verlaten. Zij hebben echter geen </a:t>
            </a:r>
            <a:r>
              <a:rPr lang="nl-NL" sz="1100" i="1" dirty="0"/>
              <a:t>formele</a:t>
            </a:r>
            <a:r>
              <a:rPr lang="nl-NL" sz="1100" dirty="0"/>
              <a:t> macht. </a:t>
            </a:r>
          </a:p>
        </p:txBody>
      </p:sp>
      <p:sp>
        <p:nvSpPr>
          <p:cNvPr id="5" name="Tijdelijke aanduiding voor dianummer 4">
            <a:extLst>
              <a:ext uri="{FF2B5EF4-FFF2-40B4-BE49-F238E27FC236}">
                <a16:creationId xmlns:a16="http://schemas.microsoft.com/office/drawing/2014/main" id="{0977E907-6744-41EA-9CB2-857AC97F3A14}"/>
              </a:ext>
            </a:extLst>
          </p:cNvPr>
          <p:cNvSpPr>
            <a:spLocks noGrp="1"/>
          </p:cNvSpPr>
          <p:nvPr>
            <p:ph type="sldNum" sz="quarter" idx="12"/>
          </p:nvPr>
        </p:nvSpPr>
        <p:spPr/>
        <p:txBody>
          <a:bodyPr/>
          <a:lstStyle/>
          <a:p>
            <a:fld id="{497EA917-A63B-4C26-AD9D-93897ADCCBFC}" type="slidenum">
              <a:rPr lang="nl-NL" smtClean="0"/>
              <a:pPr/>
              <a:t>13</a:t>
            </a:fld>
            <a:endParaRPr lang="nl-NL"/>
          </a:p>
        </p:txBody>
      </p:sp>
      <p:pic>
        <p:nvPicPr>
          <p:cNvPr id="9" name="Afbeelding 8">
            <a:extLst>
              <a:ext uri="{FF2B5EF4-FFF2-40B4-BE49-F238E27FC236}">
                <a16:creationId xmlns:a16="http://schemas.microsoft.com/office/drawing/2014/main" id="{BC249B9D-61CF-42DC-97A3-C7A6BBB778F5}"/>
              </a:ext>
            </a:extLst>
          </p:cNvPr>
          <p:cNvPicPr>
            <a:picLocks noChangeAspect="1"/>
          </p:cNvPicPr>
          <p:nvPr/>
        </p:nvPicPr>
        <p:blipFill>
          <a:blip r:embed="rId2"/>
          <a:stretch>
            <a:fillRect/>
          </a:stretch>
        </p:blipFill>
        <p:spPr>
          <a:xfrm>
            <a:off x="7194140" y="265931"/>
            <a:ext cx="1638300" cy="1095375"/>
          </a:xfrm>
          <a:prstGeom prst="rect">
            <a:avLst/>
          </a:prstGeom>
        </p:spPr>
      </p:pic>
      <p:sp>
        <p:nvSpPr>
          <p:cNvPr id="10" name="Tekstvak 9">
            <a:extLst>
              <a:ext uri="{FF2B5EF4-FFF2-40B4-BE49-F238E27FC236}">
                <a16:creationId xmlns:a16="http://schemas.microsoft.com/office/drawing/2014/main" id="{1D6073B6-A81A-40BD-934C-0D4C0F4055A5}"/>
              </a:ext>
            </a:extLst>
          </p:cNvPr>
          <p:cNvSpPr txBox="1"/>
          <p:nvPr/>
        </p:nvSpPr>
        <p:spPr>
          <a:xfrm>
            <a:off x="7377881" y="1247238"/>
            <a:ext cx="1638300" cy="400110"/>
          </a:xfrm>
          <a:prstGeom prst="rect">
            <a:avLst/>
          </a:prstGeom>
          <a:noFill/>
        </p:spPr>
        <p:txBody>
          <a:bodyPr wrap="square" rtlCol="0">
            <a:spAutoFit/>
          </a:bodyPr>
          <a:lstStyle/>
          <a:p>
            <a:r>
              <a:rPr lang="nl-NL" sz="2000" dirty="0">
                <a:solidFill>
                  <a:srgbClr val="00368A"/>
                </a:solidFill>
                <a:latin typeface="Arial" panose="020B0604020202020204" pitchFamily="34" charset="0"/>
                <a:cs typeface="Arial" panose="020B0604020202020204" pitchFamily="34" charset="0"/>
              </a:rPr>
              <a:t>Spelregels</a:t>
            </a:r>
          </a:p>
        </p:txBody>
      </p:sp>
    </p:spTree>
    <p:extLst>
      <p:ext uri="{BB962C8B-B14F-4D97-AF65-F5344CB8AC3E}">
        <p14:creationId xmlns:p14="http://schemas.microsoft.com/office/powerpoint/2010/main" val="327926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B62B566-8695-4C65-A427-AA11E9F62492}"/>
              </a:ext>
            </a:extLst>
          </p:cNvPr>
          <p:cNvSpPr>
            <a:spLocks noGrp="1"/>
          </p:cNvSpPr>
          <p:nvPr>
            <p:ph idx="1"/>
          </p:nvPr>
        </p:nvSpPr>
        <p:spPr/>
        <p:txBody>
          <a:bodyPr/>
          <a:lstStyle/>
          <a:p>
            <a:r>
              <a:rPr lang="nl-NL" sz="1400" dirty="0"/>
              <a:t>Het netwerk kent 5-8 kernpartners die een gedeelde verantwoordelijkheid voelen voor het levend houden van het netwerk. Zij sturen op de ontmoeting en de onderlinge communicatie</a:t>
            </a:r>
          </a:p>
          <a:p>
            <a:pPr lvl="1"/>
            <a:r>
              <a:rPr lang="nl-NL" sz="1200" dirty="0"/>
              <a:t>Ze zijn niet verantwoordelijk voor de activiteiten in het netwerk: dat zijn de deelnemers zelf</a:t>
            </a:r>
          </a:p>
          <a:p>
            <a:pPr lvl="1"/>
            <a:r>
              <a:rPr lang="nl-NL" sz="1200" dirty="0"/>
              <a:t>De kernpartners reflecteren periodiek over de voortgang van het netwerk en voeren het gesprek of de netwerkvorm nog steeds past.</a:t>
            </a:r>
          </a:p>
          <a:p>
            <a:pPr lvl="2"/>
            <a:r>
              <a:rPr lang="nl-NL" sz="1200" dirty="0"/>
              <a:t>Dat doen ze ondersteunend, niet dirigerend.</a:t>
            </a:r>
          </a:p>
          <a:p>
            <a:pPr lvl="2"/>
            <a:r>
              <a:rPr lang="nl-NL" sz="1200" dirty="0"/>
              <a:t>Ze zijn agenderend en initiërend</a:t>
            </a:r>
          </a:p>
          <a:p>
            <a:pPr lvl="2"/>
            <a:r>
              <a:rPr lang="nl-NL" sz="1200" dirty="0"/>
              <a:t>Het is geen vast gezelschap: het kan variëren.</a:t>
            </a:r>
          </a:p>
          <a:p>
            <a:r>
              <a:rPr lang="nl-NL" sz="1400" dirty="0"/>
              <a:t>Er is een netwerkbureau: een kleine groep mensen die enkele ondersteunende taken voor het netwerk uitvoert. </a:t>
            </a:r>
          </a:p>
          <a:p>
            <a:pPr lvl="1"/>
            <a:r>
              <a:rPr lang="nl-NL" sz="1200" dirty="0"/>
              <a:t>Het netwerkbureau verzorgt de basale ondersteuning van de communicatie, ontmoeting en interactie tussen de deelnemers, on- en offline.</a:t>
            </a:r>
          </a:p>
          <a:p>
            <a:pPr lvl="1"/>
            <a:r>
              <a:rPr lang="nl-NL" sz="1200" dirty="0"/>
              <a:t>Het netwerkbureau is het gezicht van het netwerk: er is een email adres dat mensen kunnen gebruiken als zij contact zoeken met het netwerk. Info@nederlandrookvrij.nl</a:t>
            </a:r>
          </a:p>
          <a:p>
            <a:pPr lvl="1"/>
            <a:r>
              <a:rPr lang="nl-NL" sz="1200" dirty="0"/>
              <a:t>De precieze invulling van het netwerkbureau kan in de loop der tijd veranderen.</a:t>
            </a:r>
          </a:p>
          <a:p>
            <a:r>
              <a:rPr lang="nl-NL" sz="1400" dirty="0"/>
              <a:t>Het netwerk heeft geen eigen entiteit </a:t>
            </a:r>
          </a:p>
          <a:p>
            <a:pPr lvl="1"/>
            <a:r>
              <a:rPr lang="nl-NL" sz="1200" dirty="0"/>
              <a:t>Het heeft dus geen bestuur en strategie en verdeelt geen middelen</a:t>
            </a:r>
            <a:endParaRPr lang="nl-NL" sz="1400" dirty="0"/>
          </a:p>
          <a:p>
            <a:pPr lvl="1"/>
            <a:endParaRPr lang="nl-NL" sz="1200" dirty="0"/>
          </a:p>
        </p:txBody>
      </p:sp>
      <p:sp>
        <p:nvSpPr>
          <p:cNvPr id="5" name="Tijdelijke aanduiding voor dianummer 4">
            <a:extLst>
              <a:ext uri="{FF2B5EF4-FFF2-40B4-BE49-F238E27FC236}">
                <a16:creationId xmlns:a16="http://schemas.microsoft.com/office/drawing/2014/main" id="{DDF5FD60-89E6-443C-AF36-7D5B22EBB87B}"/>
              </a:ext>
            </a:extLst>
          </p:cNvPr>
          <p:cNvSpPr>
            <a:spLocks noGrp="1"/>
          </p:cNvSpPr>
          <p:nvPr>
            <p:ph type="sldNum" sz="quarter" idx="12"/>
          </p:nvPr>
        </p:nvSpPr>
        <p:spPr/>
        <p:txBody>
          <a:bodyPr/>
          <a:lstStyle/>
          <a:p>
            <a:fld id="{497EA917-A63B-4C26-AD9D-93897ADCCBFC}" type="slidenum">
              <a:rPr lang="nl-NL" smtClean="0"/>
              <a:pPr/>
              <a:t>14</a:t>
            </a:fld>
            <a:endParaRPr lang="nl-NL"/>
          </a:p>
        </p:txBody>
      </p:sp>
      <p:pic>
        <p:nvPicPr>
          <p:cNvPr id="9" name="Afbeelding 8">
            <a:extLst>
              <a:ext uri="{FF2B5EF4-FFF2-40B4-BE49-F238E27FC236}">
                <a16:creationId xmlns:a16="http://schemas.microsoft.com/office/drawing/2014/main" id="{E9BE0EA6-D836-4936-8739-415E528AED1D}"/>
              </a:ext>
            </a:extLst>
          </p:cNvPr>
          <p:cNvPicPr>
            <a:picLocks noChangeAspect="1"/>
          </p:cNvPicPr>
          <p:nvPr/>
        </p:nvPicPr>
        <p:blipFill>
          <a:blip r:embed="rId2"/>
          <a:stretch>
            <a:fillRect/>
          </a:stretch>
        </p:blipFill>
        <p:spPr>
          <a:xfrm>
            <a:off x="7194140" y="150725"/>
            <a:ext cx="1638300" cy="1095375"/>
          </a:xfrm>
          <a:prstGeom prst="rect">
            <a:avLst/>
          </a:prstGeom>
        </p:spPr>
      </p:pic>
    </p:spTree>
    <p:extLst>
      <p:ext uri="{BB962C8B-B14F-4D97-AF65-F5344CB8AC3E}">
        <p14:creationId xmlns:p14="http://schemas.microsoft.com/office/powerpoint/2010/main" val="223601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9948E-3988-425D-AD78-4587939E95EF}"/>
              </a:ext>
            </a:extLst>
          </p:cNvPr>
          <p:cNvSpPr>
            <a:spLocks noGrp="1"/>
          </p:cNvSpPr>
          <p:nvPr>
            <p:ph type="title"/>
          </p:nvPr>
        </p:nvSpPr>
        <p:spPr/>
        <p:txBody>
          <a:bodyPr/>
          <a:lstStyle/>
          <a:p>
            <a:r>
              <a:rPr lang="nl-NL" dirty="0"/>
              <a:t>Samenvattend: NR in de basis</a:t>
            </a:r>
            <a:endParaRPr lang="nl-NL" i="1" dirty="0"/>
          </a:p>
        </p:txBody>
      </p:sp>
      <p:sp>
        <p:nvSpPr>
          <p:cNvPr id="3" name="Tijdelijke aanduiding voor inhoud 2">
            <a:extLst>
              <a:ext uri="{FF2B5EF4-FFF2-40B4-BE49-F238E27FC236}">
                <a16:creationId xmlns:a16="http://schemas.microsoft.com/office/drawing/2014/main" id="{32C8D827-4264-4182-AD01-495A83CBCA15}"/>
              </a:ext>
            </a:extLst>
          </p:cNvPr>
          <p:cNvSpPr>
            <a:spLocks noGrp="1"/>
          </p:cNvSpPr>
          <p:nvPr>
            <p:ph idx="1"/>
          </p:nvPr>
        </p:nvSpPr>
        <p:spPr/>
        <p:txBody>
          <a:bodyPr wrap="square" rtlCol="0" anchor="t">
            <a:noAutofit/>
          </a:bodyPr>
          <a:lstStyle/>
          <a:p>
            <a:r>
              <a:rPr lang="nl-NL" sz="1600" dirty="0"/>
              <a:t>Nederland Rookvrij is een netwerk van partijen die samen streven naar een maatschappij waarin niemand lijdt of overlijdt als gevolg van roken.</a:t>
            </a:r>
          </a:p>
          <a:p>
            <a:r>
              <a:rPr lang="nl-NL" sz="1600" dirty="0"/>
              <a:t>Het netwerk is er om deelnemers te inspireren, mobiliseren en kennis en ervaring uit te wisselen. </a:t>
            </a:r>
          </a:p>
          <a:p>
            <a:r>
              <a:rPr lang="nl-NL" sz="1600" dirty="0"/>
              <a:t>Deelnemers bundelen hun krachten, en hebben een verantwoordelijkheid te halen en te brengen</a:t>
            </a:r>
            <a:endParaRPr lang="nl-NL" sz="1400" dirty="0"/>
          </a:p>
          <a:p>
            <a:r>
              <a:rPr lang="nl-NL" sz="1600" dirty="0"/>
              <a:t>Het netwerk werkt op twee niveaus:</a:t>
            </a:r>
          </a:p>
          <a:p>
            <a:pPr lvl="1"/>
            <a:r>
              <a:rPr lang="nl-NL" sz="1400" dirty="0"/>
              <a:t>Deelnemers werken in kleiner verband (coalities) met elkaar samen. Dat doen zij regionaal, rondom concrete thema’s en/of als type organisaties. In deze coalities worden concrete activiteiten uitgevoerd en resultaten geboekt.</a:t>
            </a:r>
          </a:p>
          <a:p>
            <a:pPr lvl="1"/>
            <a:r>
              <a:rPr lang="nl-NL" sz="1400" dirty="0"/>
              <a:t>Daarnaast is er een </a:t>
            </a:r>
            <a:r>
              <a:rPr lang="nl-NL" sz="1400" dirty="0" err="1"/>
              <a:t>netwerkbrede</a:t>
            </a:r>
            <a:r>
              <a:rPr lang="nl-NL" sz="1400" dirty="0"/>
              <a:t> infrastructuur. Deze infrastructuur wordt ondersteund door een netwerkbureau. Op dit niveau delen partijen kennis, houden zij elkaar op de hoogte van landelijke ontwikkelingen en gaan ze op zoek naar nieuwe coalities.</a:t>
            </a:r>
          </a:p>
          <a:p>
            <a:r>
              <a:rPr lang="nl-NL" sz="1600" dirty="0"/>
              <a:t>Het netwerk kent een beperkt aantal spelregels; alle deelnemers onderschrijven deze spelregels en spreken elkaar daar op aan.</a:t>
            </a:r>
          </a:p>
        </p:txBody>
      </p:sp>
      <p:sp>
        <p:nvSpPr>
          <p:cNvPr id="5" name="Tijdelijke aanduiding voor dianummer 4">
            <a:extLst>
              <a:ext uri="{FF2B5EF4-FFF2-40B4-BE49-F238E27FC236}">
                <a16:creationId xmlns:a16="http://schemas.microsoft.com/office/drawing/2014/main" id="{4A2FE83F-800E-4F48-B68E-22DAFA8F4989}"/>
              </a:ext>
            </a:extLst>
          </p:cNvPr>
          <p:cNvSpPr>
            <a:spLocks noGrp="1"/>
          </p:cNvSpPr>
          <p:nvPr>
            <p:ph type="sldNum" sz="quarter" idx="12"/>
          </p:nvPr>
        </p:nvSpPr>
        <p:spPr>
          <a:xfrm>
            <a:off x="7604448" y="6356351"/>
            <a:ext cx="1306795" cy="365125"/>
          </a:xfrm>
        </p:spPr>
        <p:txBody>
          <a:bodyPr/>
          <a:lstStyle/>
          <a:p>
            <a:fld id="{497EA917-A63B-4C26-AD9D-93897ADCCBFC}" type="slidenum">
              <a:rPr lang="nl-NL" smtClean="0"/>
              <a:pPr/>
              <a:t>15</a:t>
            </a:fld>
            <a:endParaRPr lang="nl-NL"/>
          </a:p>
        </p:txBody>
      </p:sp>
    </p:spTree>
    <p:extLst>
      <p:ext uri="{BB962C8B-B14F-4D97-AF65-F5344CB8AC3E}">
        <p14:creationId xmlns:p14="http://schemas.microsoft.com/office/powerpoint/2010/main" val="1121694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90600-A40F-4CBE-A8A1-4EF13C6399E3}"/>
              </a:ext>
            </a:extLst>
          </p:cNvPr>
          <p:cNvSpPr>
            <a:spLocks noGrp="1"/>
          </p:cNvSpPr>
          <p:nvPr>
            <p:ph type="title"/>
          </p:nvPr>
        </p:nvSpPr>
        <p:spPr/>
        <p:txBody>
          <a:bodyPr/>
          <a:lstStyle/>
          <a:p>
            <a:r>
              <a:rPr lang="nl-NL" dirty="0"/>
              <a:t>Rollen en valkuilen</a:t>
            </a:r>
          </a:p>
        </p:txBody>
      </p:sp>
      <p:graphicFrame>
        <p:nvGraphicFramePr>
          <p:cNvPr id="6" name="Tabel 6">
            <a:extLst>
              <a:ext uri="{FF2B5EF4-FFF2-40B4-BE49-F238E27FC236}">
                <a16:creationId xmlns:a16="http://schemas.microsoft.com/office/drawing/2014/main" id="{1F343A1F-236A-4D25-919C-DE0B573EA0BC}"/>
              </a:ext>
            </a:extLst>
          </p:cNvPr>
          <p:cNvGraphicFramePr>
            <a:graphicFrameLocks noGrp="1"/>
          </p:cNvGraphicFramePr>
          <p:nvPr>
            <p:ph idx="1"/>
            <p:extLst>
              <p:ext uri="{D42A27DB-BD31-4B8C-83A1-F6EECF244321}">
                <p14:modId xmlns:p14="http://schemas.microsoft.com/office/powerpoint/2010/main" val="2282836466"/>
              </p:ext>
            </p:extLst>
          </p:nvPr>
        </p:nvGraphicFramePr>
        <p:xfrm>
          <a:off x="207086" y="1690689"/>
          <a:ext cx="8704158" cy="4295636"/>
        </p:xfrm>
        <a:graphic>
          <a:graphicData uri="http://schemas.openxmlformats.org/drawingml/2006/table">
            <a:tbl>
              <a:tblPr firstRow="1" bandRow="1">
                <a:tableStyleId>{5C22544A-7EE6-4342-B048-85BDC9FD1C3A}</a:tableStyleId>
              </a:tblPr>
              <a:tblGrid>
                <a:gridCol w="1450693">
                  <a:extLst>
                    <a:ext uri="{9D8B030D-6E8A-4147-A177-3AD203B41FA5}">
                      <a16:colId xmlns:a16="http://schemas.microsoft.com/office/drawing/2014/main" val="1751843863"/>
                    </a:ext>
                  </a:extLst>
                </a:gridCol>
                <a:gridCol w="1450693">
                  <a:extLst>
                    <a:ext uri="{9D8B030D-6E8A-4147-A177-3AD203B41FA5}">
                      <a16:colId xmlns:a16="http://schemas.microsoft.com/office/drawing/2014/main" val="3684211981"/>
                    </a:ext>
                  </a:extLst>
                </a:gridCol>
                <a:gridCol w="1450693">
                  <a:extLst>
                    <a:ext uri="{9D8B030D-6E8A-4147-A177-3AD203B41FA5}">
                      <a16:colId xmlns:a16="http://schemas.microsoft.com/office/drawing/2014/main" val="2170597233"/>
                    </a:ext>
                  </a:extLst>
                </a:gridCol>
                <a:gridCol w="1450693">
                  <a:extLst>
                    <a:ext uri="{9D8B030D-6E8A-4147-A177-3AD203B41FA5}">
                      <a16:colId xmlns:a16="http://schemas.microsoft.com/office/drawing/2014/main" val="1994960785"/>
                    </a:ext>
                  </a:extLst>
                </a:gridCol>
                <a:gridCol w="1450693">
                  <a:extLst>
                    <a:ext uri="{9D8B030D-6E8A-4147-A177-3AD203B41FA5}">
                      <a16:colId xmlns:a16="http://schemas.microsoft.com/office/drawing/2014/main" val="1677509215"/>
                    </a:ext>
                  </a:extLst>
                </a:gridCol>
                <a:gridCol w="1450693">
                  <a:extLst>
                    <a:ext uri="{9D8B030D-6E8A-4147-A177-3AD203B41FA5}">
                      <a16:colId xmlns:a16="http://schemas.microsoft.com/office/drawing/2014/main" val="2864837698"/>
                    </a:ext>
                  </a:extLst>
                </a:gridCol>
              </a:tblGrid>
              <a:tr h="379618">
                <a:tc gridSpan="2">
                  <a:txBody>
                    <a:bodyPr/>
                    <a:lstStyle/>
                    <a:p>
                      <a:r>
                        <a:rPr lang="nl-NL" dirty="0">
                          <a:solidFill>
                            <a:schemeClr val="bg1"/>
                          </a:solidFill>
                        </a:rPr>
                        <a:t>Partners</a:t>
                      </a:r>
                    </a:p>
                  </a:txBody>
                  <a:tcPr/>
                </a:tc>
                <a:tc hMerge="1">
                  <a:txBody>
                    <a:bodyPr/>
                    <a:lstStyle/>
                    <a:p>
                      <a:endParaRPr lang="nl-NL"/>
                    </a:p>
                  </a:txBody>
                  <a:tcPr/>
                </a:tc>
                <a:tc gridSpan="2">
                  <a:txBody>
                    <a:bodyPr/>
                    <a:lstStyle/>
                    <a:p>
                      <a:r>
                        <a:rPr lang="nl-NL" dirty="0"/>
                        <a:t>Kernpartners</a:t>
                      </a:r>
                    </a:p>
                  </a:txBody>
                  <a:tcPr/>
                </a:tc>
                <a:tc hMerge="1">
                  <a:txBody>
                    <a:bodyPr/>
                    <a:lstStyle/>
                    <a:p>
                      <a:endParaRPr lang="nl-NL"/>
                    </a:p>
                  </a:txBody>
                  <a:tcPr/>
                </a:tc>
                <a:tc gridSpan="2">
                  <a:txBody>
                    <a:bodyPr/>
                    <a:lstStyle/>
                    <a:p>
                      <a:r>
                        <a:rPr lang="nl-NL" dirty="0"/>
                        <a:t>Netwerkbureau</a:t>
                      </a:r>
                    </a:p>
                  </a:txBody>
                  <a:tcPr/>
                </a:tc>
                <a:tc hMerge="1">
                  <a:txBody>
                    <a:bodyPr/>
                    <a:lstStyle/>
                    <a:p>
                      <a:endParaRPr lang="nl-NL"/>
                    </a:p>
                  </a:txBody>
                  <a:tcPr/>
                </a:tc>
                <a:extLst>
                  <a:ext uri="{0D108BD9-81ED-4DB2-BD59-A6C34878D82A}">
                    <a16:rowId xmlns:a16="http://schemas.microsoft.com/office/drawing/2014/main" val="1794060751"/>
                  </a:ext>
                </a:extLst>
              </a:tr>
              <a:tr h="349858">
                <a:tc>
                  <a:txBody>
                    <a:bodyPr/>
                    <a:lstStyle/>
                    <a:p>
                      <a:r>
                        <a:rPr lang="nl-NL" sz="1600" dirty="0"/>
                        <a:t>Doen</a:t>
                      </a:r>
                    </a:p>
                  </a:txBody>
                  <a:tcPr/>
                </a:tc>
                <a:tc>
                  <a:txBody>
                    <a:bodyPr/>
                    <a:lstStyle/>
                    <a:p>
                      <a:r>
                        <a:rPr lang="nl-NL" sz="1600" dirty="0"/>
                        <a:t>Valkuilen</a:t>
                      </a:r>
                    </a:p>
                  </a:txBody>
                  <a:tcPr/>
                </a:tc>
                <a:tc>
                  <a:txBody>
                    <a:bodyPr/>
                    <a:lstStyle/>
                    <a:p>
                      <a:r>
                        <a:rPr lang="nl-NL" sz="1600" dirty="0"/>
                        <a:t>Doen</a:t>
                      </a:r>
                    </a:p>
                  </a:txBody>
                  <a:tcPr/>
                </a:tc>
                <a:tc>
                  <a:txBody>
                    <a:bodyPr/>
                    <a:lstStyle/>
                    <a:p>
                      <a:r>
                        <a:rPr lang="nl-NL" sz="1600" dirty="0"/>
                        <a:t>Valkuilen</a:t>
                      </a:r>
                    </a:p>
                  </a:txBody>
                  <a:tcPr/>
                </a:tc>
                <a:tc>
                  <a:txBody>
                    <a:bodyPr/>
                    <a:lstStyle/>
                    <a:p>
                      <a:r>
                        <a:rPr lang="nl-NL" sz="1600" dirty="0"/>
                        <a:t>Doen</a:t>
                      </a:r>
                    </a:p>
                  </a:txBody>
                  <a:tcPr/>
                </a:tc>
                <a:tc>
                  <a:txBody>
                    <a:bodyPr/>
                    <a:lstStyle/>
                    <a:p>
                      <a:r>
                        <a:rPr lang="nl-NL" sz="1600" dirty="0"/>
                        <a:t>Valkuilen</a:t>
                      </a:r>
                    </a:p>
                  </a:txBody>
                  <a:tcPr/>
                </a:tc>
                <a:extLst>
                  <a:ext uri="{0D108BD9-81ED-4DB2-BD59-A6C34878D82A}">
                    <a16:rowId xmlns:a16="http://schemas.microsoft.com/office/drawing/2014/main" val="2306728015"/>
                  </a:ext>
                </a:extLst>
              </a:tr>
              <a:tr h="1945495">
                <a:tc>
                  <a:txBody>
                    <a:bodyPr/>
                    <a:lstStyle/>
                    <a:p>
                      <a:pPr marL="88900" indent="-88900">
                        <a:buFont typeface="Arial" panose="020B0604020202020204" pitchFamily="34" charset="0"/>
                        <a:buChar char="•"/>
                      </a:pPr>
                      <a:r>
                        <a:rPr lang="nl-NL" sz="1200" dirty="0"/>
                        <a:t>Bijdragen aan de missie door activiteiten op te pakken, alleen en in coalities</a:t>
                      </a:r>
                    </a:p>
                    <a:p>
                      <a:pPr marL="88900" indent="-88900">
                        <a:buFont typeface="Arial" panose="020B0604020202020204" pitchFamily="34" charset="0"/>
                        <a:buChar char="•"/>
                      </a:pPr>
                      <a:r>
                        <a:rPr lang="nl-NL" sz="1200" dirty="0"/>
                        <a:t>Delen van kennis en opbrengsten uit de eigen activiteiten en uit coalities</a:t>
                      </a:r>
                    </a:p>
                    <a:p>
                      <a:pPr marL="88900" indent="-88900">
                        <a:buFont typeface="Arial" panose="020B0604020202020204" pitchFamily="34" charset="0"/>
                        <a:buChar char="•"/>
                      </a:pPr>
                      <a:r>
                        <a:rPr lang="nl-NL" sz="1200" dirty="0"/>
                        <a:t>Deelnemen  </a:t>
                      </a:r>
                      <a:r>
                        <a:rPr lang="nl-NL" sz="1200" dirty="0" err="1"/>
                        <a:t>netwerkbrede</a:t>
                      </a:r>
                      <a:r>
                        <a:rPr lang="nl-NL" sz="1200" dirty="0"/>
                        <a:t> ontmoeting</a:t>
                      </a:r>
                    </a:p>
                    <a:p>
                      <a:pPr marL="88900" indent="-88900">
                        <a:buFont typeface="Arial" panose="020B0604020202020204" pitchFamily="34" charset="0"/>
                        <a:buChar char="•"/>
                      </a:pPr>
                      <a:r>
                        <a:rPr lang="nl-NL" sz="1200" dirty="0"/>
                        <a:t>Delen van gegevens</a:t>
                      </a:r>
                    </a:p>
                    <a:p>
                      <a:pPr marL="88900" indent="-88900">
                        <a:buFont typeface="Arial" panose="020B0604020202020204" pitchFamily="34" charset="0"/>
                        <a:buChar char="•"/>
                      </a:pPr>
                      <a:r>
                        <a:rPr lang="nl-NL" sz="1200" dirty="0"/>
                        <a:t>…</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Free </a:t>
                      </a:r>
                      <a:r>
                        <a:rPr lang="nl-NL" sz="1200" dirty="0" err="1"/>
                        <a:t>riden</a:t>
                      </a:r>
                      <a:r>
                        <a:rPr lang="nl-NL" sz="1200" dirty="0"/>
                        <a:t>, kennis en opbrengsten niet delen </a:t>
                      </a:r>
                    </a:p>
                    <a:p>
                      <a:pPr marL="171450" indent="-171450">
                        <a:buFont typeface="Arial" panose="020B0604020202020204" pitchFamily="34" charset="0"/>
                        <a:buChar char="•"/>
                      </a:pPr>
                      <a:r>
                        <a:rPr lang="nl-NL" sz="1200" dirty="0"/>
                        <a:t>Schijndeelname, geen activiteiten oppakken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Beperkte samenwerking met andere partners</a:t>
                      </a:r>
                    </a:p>
                    <a:p>
                      <a:pPr marL="171450" indent="-171450">
                        <a:buFont typeface="Arial" panose="020B0604020202020204" pitchFamily="34" charset="0"/>
                        <a:buChar char="•"/>
                      </a:pPr>
                      <a:r>
                        <a:rPr lang="nl-NL" sz="1200" dirty="0"/>
                        <a:t>Communiceren namens het netwerk</a:t>
                      </a:r>
                    </a:p>
                    <a:p>
                      <a:pPr marL="171450" indent="-171450">
                        <a:buFont typeface="Arial" panose="020B0604020202020204" pitchFamily="34" charset="0"/>
                        <a:buChar char="•"/>
                      </a:pPr>
                      <a:r>
                        <a:rPr lang="nl-NL" sz="1200" dirty="0"/>
                        <a:t>…</a:t>
                      </a:r>
                    </a:p>
                  </a:txBody>
                  <a:tcPr/>
                </a:tc>
                <a:tc>
                  <a:txBody>
                    <a:bodyPr/>
                    <a:lstStyle/>
                    <a:p>
                      <a:pPr marL="171450" indent="-171450">
                        <a:buFont typeface="Arial" panose="020B0604020202020204" pitchFamily="34" charset="0"/>
                        <a:buChar char="•"/>
                      </a:pPr>
                      <a:r>
                        <a:rPr lang="nl-NL" sz="1200" dirty="0"/>
                        <a:t>Idem als partners</a:t>
                      </a:r>
                    </a:p>
                    <a:p>
                      <a:pPr marL="171450" indent="-171450">
                        <a:buFont typeface="Arial" panose="020B0604020202020204" pitchFamily="34" charset="0"/>
                        <a:buChar char="•"/>
                      </a:pPr>
                      <a:r>
                        <a:rPr lang="nl-NL" sz="1200" dirty="0"/>
                        <a:t>Aanjagen kennisdeling en ontmoeting in het netwerk</a:t>
                      </a:r>
                    </a:p>
                    <a:p>
                      <a:pPr marL="171450" indent="-171450">
                        <a:buFont typeface="Arial" panose="020B0604020202020204" pitchFamily="34" charset="0"/>
                        <a:buChar char="•"/>
                      </a:pPr>
                      <a:r>
                        <a:rPr lang="nl-NL" sz="1200" dirty="0"/>
                        <a:t>Aanjagen nieuwe activiteiten en coalities</a:t>
                      </a:r>
                    </a:p>
                    <a:p>
                      <a:pPr marL="171450" indent="-171450">
                        <a:buFont typeface="Arial" panose="020B0604020202020204" pitchFamily="34" charset="0"/>
                        <a:buChar char="•"/>
                      </a:pPr>
                      <a:r>
                        <a:rPr lang="nl-NL" sz="1200" dirty="0"/>
                        <a:t>Agenderen naleving en </a:t>
                      </a:r>
                      <a:r>
                        <a:rPr lang="nl-NL" sz="1200" dirty="0" err="1"/>
                        <a:t>passendheid</a:t>
                      </a:r>
                      <a:r>
                        <a:rPr lang="nl-NL" sz="1200" dirty="0"/>
                        <a:t> missie, spelregels en netwerkvorm</a:t>
                      </a:r>
                    </a:p>
                    <a:p>
                      <a:pPr marL="171450" indent="-171450">
                        <a:buFont typeface="Arial" panose="020B0604020202020204" pitchFamily="34" charset="0"/>
                        <a:buChar char="•"/>
                      </a:pPr>
                      <a:r>
                        <a:rPr lang="nl-NL" sz="1200" dirty="0"/>
                        <a:t>…</a:t>
                      </a:r>
                    </a:p>
                  </a:txBody>
                  <a:tcPr/>
                </a:tc>
                <a:tc>
                  <a:txBody>
                    <a:bodyPr/>
                    <a:lstStyle/>
                    <a:p>
                      <a:pPr marL="171450" indent="-171450">
                        <a:buFont typeface="Arial" panose="020B0604020202020204" pitchFamily="34" charset="0"/>
                        <a:buChar char="•"/>
                      </a:pPr>
                      <a:r>
                        <a:rPr lang="nl-NL" sz="1200" dirty="0"/>
                        <a:t>Sturende opstelling, partners haken af en/of tonen geen initiatief en eigenaarschap </a:t>
                      </a:r>
                    </a:p>
                    <a:p>
                      <a:pPr marL="171450" indent="-171450">
                        <a:buFont typeface="Arial" panose="020B0604020202020204" pitchFamily="34" charset="0"/>
                        <a:buChar char="•"/>
                      </a:pPr>
                      <a:r>
                        <a:rPr lang="nl-NL" sz="1200" dirty="0"/>
                        <a:t>Onvoldoende aanjagen en agenderen, samenwerking en/of vernieuwing stokt</a:t>
                      </a:r>
                    </a:p>
                    <a:p>
                      <a:pPr marL="171450" indent="-171450">
                        <a:buFont typeface="Arial" panose="020B0604020202020204" pitchFamily="34" charset="0"/>
                        <a:buChar char="•"/>
                      </a:pPr>
                      <a:r>
                        <a:rPr lang="nl-NL" sz="1200" dirty="0"/>
                        <a:t>Focus op eigen groep, te veel op afstand van de partners</a:t>
                      </a:r>
                    </a:p>
                    <a:p>
                      <a:pPr marL="171450" indent="-171450">
                        <a:buFont typeface="Arial" panose="020B0604020202020204" pitchFamily="34" charset="0"/>
                        <a:buChar char="•"/>
                      </a:pPr>
                      <a:r>
                        <a:rPr lang="nl-NL" sz="1200" dirty="0"/>
                        <a:t>…</a:t>
                      </a:r>
                    </a:p>
                  </a:txBody>
                  <a:tcPr/>
                </a:tc>
                <a:tc>
                  <a:txBody>
                    <a:bodyPr/>
                    <a:lstStyle/>
                    <a:p>
                      <a:pPr marL="171450" indent="-171450">
                        <a:buFont typeface="Arial" panose="020B0604020202020204" pitchFamily="34" charset="0"/>
                        <a:buChar char="•"/>
                      </a:pPr>
                      <a:r>
                        <a:rPr lang="nl-NL" sz="1200" dirty="0"/>
                        <a:t>Realiseren en onderhouden online communicatiestructuur</a:t>
                      </a:r>
                    </a:p>
                    <a:p>
                      <a:pPr marL="171450" indent="-171450">
                        <a:buFont typeface="Arial" panose="020B0604020202020204" pitchFamily="34" charset="0"/>
                        <a:buChar char="•"/>
                      </a:pPr>
                      <a:r>
                        <a:rPr lang="nl-NL" sz="1200" dirty="0"/>
                        <a:t>Organiseren  </a:t>
                      </a:r>
                      <a:r>
                        <a:rPr lang="nl-NL" sz="1200" dirty="0" err="1"/>
                        <a:t>netwerkbrede</a:t>
                      </a:r>
                      <a:r>
                        <a:rPr lang="nl-NL" sz="1200" dirty="0"/>
                        <a:t> bijeenkomsten</a:t>
                      </a:r>
                    </a:p>
                    <a:p>
                      <a:pPr marL="171450" indent="-171450">
                        <a:buFont typeface="Arial" panose="020B0604020202020204" pitchFamily="34" charset="0"/>
                        <a:buChar char="•"/>
                      </a:pPr>
                      <a:r>
                        <a:rPr lang="nl-NL" sz="1200" dirty="0"/>
                        <a:t>Beschikbaar maken spelregels netwerk</a:t>
                      </a:r>
                    </a:p>
                    <a:p>
                      <a:pPr marL="171450" indent="-171450">
                        <a:buFont typeface="Arial" panose="020B0604020202020204" pitchFamily="34" charset="0"/>
                        <a:buChar char="•"/>
                      </a:pPr>
                      <a:r>
                        <a:rPr lang="nl-NL" sz="1200" dirty="0"/>
                        <a:t>Bijhouden archief (activiteiten, lessen, verklaringen deelnemers etc.)</a:t>
                      </a:r>
                    </a:p>
                    <a:p>
                      <a:pPr marL="171450" indent="-171450">
                        <a:buFont typeface="Arial" panose="020B0604020202020204" pitchFamily="34" charset="0"/>
                        <a:buChar char="•"/>
                      </a:pPr>
                      <a:r>
                        <a:rPr lang="nl-NL" sz="1200" dirty="0"/>
                        <a:t>…</a:t>
                      </a:r>
                    </a:p>
                    <a:p>
                      <a:pPr marL="171450" indent="-171450">
                        <a:buFont typeface="Arial" panose="020B0604020202020204" pitchFamily="34" charset="0"/>
                        <a:buChar char="•"/>
                      </a:pPr>
                      <a:endParaRPr lang="nl-NL" sz="1200" dirty="0"/>
                    </a:p>
                    <a:p>
                      <a:pPr marL="171450" indent="-171450">
                        <a:buFont typeface="Arial" panose="020B0604020202020204" pitchFamily="34" charset="0"/>
                        <a:buChar char="•"/>
                      </a:pPr>
                      <a:endParaRPr lang="nl-NL" sz="1200" dirty="0"/>
                    </a:p>
                  </a:txBody>
                  <a:tcPr/>
                </a:tc>
                <a:tc>
                  <a:txBody>
                    <a:bodyPr/>
                    <a:lstStyle/>
                    <a:p>
                      <a:pPr marL="171450" indent="-171450">
                        <a:buFont typeface="Arial" panose="020B0604020202020204" pitchFamily="34" charset="0"/>
                        <a:buChar char="•"/>
                      </a:pPr>
                      <a:r>
                        <a:rPr lang="nl-NL" sz="1200" dirty="0"/>
                        <a:t>Van facilitator naar organisator, verworden tot eigenaar in plaats van ondersteuner</a:t>
                      </a:r>
                    </a:p>
                    <a:p>
                      <a:pPr marL="171450" indent="-171450">
                        <a:buFont typeface="Arial" panose="020B0604020202020204" pitchFamily="34" charset="0"/>
                        <a:buChar char="•"/>
                      </a:pPr>
                      <a:r>
                        <a:rPr lang="nl-NL" sz="1200" dirty="0"/>
                        <a:t>Losraken van de behoeften van de partners</a:t>
                      </a:r>
                    </a:p>
                    <a:p>
                      <a:pPr marL="171450" indent="-171450">
                        <a:buFont typeface="Arial" panose="020B0604020202020204" pitchFamily="34" charset="0"/>
                        <a:buChar char="•"/>
                      </a:pPr>
                      <a:r>
                        <a:rPr lang="nl-NL" sz="1200" dirty="0"/>
                        <a:t>Focus op de inhoud in plaats van facilitering</a:t>
                      </a:r>
                    </a:p>
                    <a:p>
                      <a:pPr marL="171450" indent="-171450">
                        <a:buFont typeface="Arial" panose="020B0604020202020204" pitchFamily="34" charset="0"/>
                        <a:buChar char="•"/>
                      </a:pPr>
                      <a:r>
                        <a:rPr lang="nl-NL" sz="1200" dirty="0"/>
                        <a:t>…</a:t>
                      </a:r>
                    </a:p>
                    <a:p>
                      <a:pPr marL="171450" indent="-171450">
                        <a:buFont typeface="Arial" panose="020B0604020202020204" pitchFamily="34" charset="0"/>
                        <a:buChar char="•"/>
                      </a:pPr>
                      <a:endParaRPr lang="nl-NL" sz="1200" dirty="0"/>
                    </a:p>
                  </a:txBody>
                  <a:tcPr/>
                </a:tc>
                <a:extLst>
                  <a:ext uri="{0D108BD9-81ED-4DB2-BD59-A6C34878D82A}">
                    <a16:rowId xmlns:a16="http://schemas.microsoft.com/office/drawing/2014/main" val="1892801364"/>
                  </a:ext>
                </a:extLst>
              </a:tr>
            </a:tbl>
          </a:graphicData>
        </a:graphic>
      </p:graphicFrame>
      <p:sp>
        <p:nvSpPr>
          <p:cNvPr id="5" name="Tijdelijke aanduiding voor dianummer 4">
            <a:extLst>
              <a:ext uri="{FF2B5EF4-FFF2-40B4-BE49-F238E27FC236}">
                <a16:creationId xmlns:a16="http://schemas.microsoft.com/office/drawing/2014/main" id="{1F525285-330B-487D-90C9-D73730714ED8}"/>
              </a:ext>
            </a:extLst>
          </p:cNvPr>
          <p:cNvSpPr>
            <a:spLocks noGrp="1"/>
          </p:cNvSpPr>
          <p:nvPr>
            <p:ph type="sldNum" sz="quarter" idx="12"/>
          </p:nvPr>
        </p:nvSpPr>
        <p:spPr/>
        <p:txBody>
          <a:bodyPr/>
          <a:lstStyle/>
          <a:p>
            <a:fld id="{497EA917-A63B-4C26-AD9D-93897ADCCBFC}" type="slidenum">
              <a:rPr lang="nl-NL" smtClean="0"/>
              <a:pPr/>
              <a:t>16</a:t>
            </a:fld>
            <a:endParaRPr lang="nl-NL"/>
          </a:p>
        </p:txBody>
      </p:sp>
    </p:spTree>
    <p:extLst>
      <p:ext uri="{BB962C8B-B14F-4D97-AF65-F5344CB8AC3E}">
        <p14:creationId xmlns:p14="http://schemas.microsoft.com/office/powerpoint/2010/main" val="124041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3E7F02-DBA8-4914-AF84-107252ABC896}"/>
              </a:ext>
            </a:extLst>
          </p:cNvPr>
          <p:cNvSpPr>
            <a:spLocks noGrp="1"/>
          </p:cNvSpPr>
          <p:nvPr>
            <p:ph type="title"/>
          </p:nvPr>
        </p:nvSpPr>
        <p:spPr>
          <a:solidFill>
            <a:srgbClr val="00368A"/>
          </a:solidFill>
        </p:spPr>
        <p:txBody>
          <a:bodyPr/>
          <a:lstStyle/>
          <a:p>
            <a:r>
              <a:rPr lang="nl-NL" dirty="0"/>
              <a:t>En nu? De stand van zaken</a:t>
            </a:r>
          </a:p>
        </p:txBody>
      </p:sp>
      <p:sp>
        <p:nvSpPr>
          <p:cNvPr id="5" name="Tijdelijke aanduiding voor dianummer 4">
            <a:extLst>
              <a:ext uri="{FF2B5EF4-FFF2-40B4-BE49-F238E27FC236}">
                <a16:creationId xmlns:a16="http://schemas.microsoft.com/office/drawing/2014/main" id="{BD41722D-A2AD-434D-BCC5-52DDC0C56676}"/>
              </a:ext>
            </a:extLst>
          </p:cNvPr>
          <p:cNvSpPr>
            <a:spLocks noGrp="1"/>
          </p:cNvSpPr>
          <p:nvPr>
            <p:ph type="sldNum" sz="quarter" idx="12"/>
          </p:nvPr>
        </p:nvSpPr>
        <p:spPr/>
        <p:txBody>
          <a:bodyPr/>
          <a:lstStyle/>
          <a:p>
            <a:fld id="{497EA917-A63B-4C26-AD9D-93897ADCCBFC}" type="slidenum">
              <a:rPr lang="nl-NL" smtClean="0"/>
              <a:pPr/>
              <a:t>17</a:t>
            </a:fld>
            <a:endParaRPr lang="nl-NL"/>
          </a:p>
        </p:txBody>
      </p:sp>
    </p:spTree>
    <p:extLst>
      <p:ext uri="{BB962C8B-B14F-4D97-AF65-F5344CB8AC3E}">
        <p14:creationId xmlns:p14="http://schemas.microsoft.com/office/powerpoint/2010/main" val="313450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0EA05-BF7A-40EE-BE47-2A823E39FA2B}"/>
              </a:ext>
            </a:extLst>
          </p:cNvPr>
          <p:cNvSpPr>
            <a:spLocks noGrp="1"/>
          </p:cNvSpPr>
          <p:nvPr>
            <p:ph type="title"/>
          </p:nvPr>
        </p:nvSpPr>
        <p:spPr/>
        <p:txBody>
          <a:bodyPr/>
          <a:lstStyle/>
          <a:p>
            <a:r>
              <a:rPr lang="nl-NL" dirty="0"/>
              <a:t>Volgende stappen</a:t>
            </a:r>
            <a:br>
              <a:rPr lang="nl-NL" dirty="0"/>
            </a:br>
            <a:r>
              <a:rPr lang="nl-NL" i="1" dirty="0"/>
              <a:t>Waar staan we?</a:t>
            </a:r>
            <a:endParaRPr lang="nl-NL" dirty="0"/>
          </a:p>
        </p:txBody>
      </p:sp>
      <p:graphicFrame>
        <p:nvGraphicFramePr>
          <p:cNvPr id="6" name="Tijdelijke aanduiding voor inhoud 5">
            <a:extLst>
              <a:ext uri="{FF2B5EF4-FFF2-40B4-BE49-F238E27FC236}">
                <a16:creationId xmlns:a16="http://schemas.microsoft.com/office/drawing/2014/main" id="{13DF7EC2-EE77-4786-8822-1F8021472FE0}"/>
              </a:ext>
            </a:extLst>
          </p:cNvPr>
          <p:cNvGraphicFramePr>
            <a:graphicFrameLocks noGrp="1"/>
          </p:cNvGraphicFramePr>
          <p:nvPr>
            <p:ph idx="1"/>
            <p:extLst>
              <p:ext uri="{D42A27DB-BD31-4B8C-83A1-F6EECF244321}">
                <p14:modId xmlns:p14="http://schemas.microsoft.com/office/powerpoint/2010/main" val="3784199613"/>
              </p:ext>
            </p:extLst>
          </p:nvPr>
        </p:nvGraphicFramePr>
        <p:xfrm>
          <a:off x="625111" y="1844677"/>
          <a:ext cx="8281988" cy="3585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jdelijke aanduiding voor dianummer 4">
            <a:extLst>
              <a:ext uri="{FF2B5EF4-FFF2-40B4-BE49-F238E27FC236}">
                <a16:creationId xmlns:a16="http://schemas.microsoft.com/office/drawing/2014/main" id="{8113874A-3BD0-489C-A025-9CFD34F1FF5B}"/>
              </a:ext>
            </a:extLst>
          </p:cNvPr>
          <p:cNvSpPr>
            <a:spLocks noGrp="1"/>
          </p:cNvSpPr>
          <p:nvPr>
            <p:ph type="sldNum" sz="quarter" idx="12"/>
          </p:nvPr>
        </p:nvSpPr>
        <p:spPr/>
        <p:txBody>
          <a:bodyPr/>
          <a:lstStyle/>
          <a:p>
            <a:fld id="{497EA917-A63B-4C26-AD9D-93897ADCCBFC}" type="slidenum">
              <a:rPr lang="nl-NL" smtClean="0"/>
              <a:pPr/>
              <a:t>18</a:t>
            </a:fld>
            <a:endParaRPr lang="nl-NL"/>
          </a:p>
        </p:txBody>
      </p:sp>
      <p:grpSp>
        <p:nvGrpSpPr>
          <p:cNvPr id="7" name="Groep 6">
            <a:extLst>
              <a:ext uri="{FF2B5EF4-FFF2-40B4-BE49-F238E27FC236}">
                <a16:creationId xmlns:a16="http://schemas.microsoft.com/office/drawing/2014/main" id="{AC33F6B1-5A2B-45BE-9D12-BF5AF3E9D95F}"/>
              </a:ext>
            </a:extLst>
          </p:cNvPr>
          <p:cNvGrpSpPr/>
          <p:nvPr/>
        </p:nvGrpSpPr>
        <p:grpSpPr>
          <a:xfrm>
            <a:off x="555442" y="3579223"/>
            <a:ext cx="1787164" cy="1660464"/>
            <a:chOff x="2155916" y="1685219"/>
            <a:chExt cx="5041297" cy="4985472"/>
          </a:xfrm>
        </p:grpSpPr>
        <p:sp>
          <p:nvSpPr>
            <p:cNvPr id="8" name="Oval 6">
              <a:extLst>
                <a:ext uri="{FF2B5EF4-FFF2-40B4-BE49-F238E27FC236}">
                  <a16:creationId xmlns:a16="http://schemas.microsoft.com/office/drawing/2014/main" id="{4E61AA05-71AC-4809-A756-25487803F02A}"/>
                </a:ext>
              </a:extLst>
            </p:cNvPr>
            <p:cNvSpPr/>
            <p:nvPr/>
          </p:nvSpPr>
          <p:spPr>
            <a:xfrm>
              <a:off x="3524931" y="2857562"/>
              <a:ext cx="2432685" cy="2432685"/>
            </a:xfrm>
            <a:prstGeom prst="ellipse">
              <a:avLst/>
            </a:prstGeom>
            <a:solidFill>
              <a:schemeClr val="tx2">
                <a:lumMod val="20000"/>
                <a:lumOff val="80000"/>
              </a:schemeClr>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y-NL"/>
            </a:p>
          </p:txBody>
        </p:sp>
        <p:grpSp>
          <p:nvGrpSpPr>
            <p:cNvPr id="9" name="Groep 8">
              <a:extLst>
                <a:ext uri="{FF2B5EF4-FFF2-40B4-BE49-F238E27FC236}">
                  <a16:creationId xmlns:a16="http://schemas.microsoft.com/office/drawing/2014/main" id="{2FF03EAF-D6DC-4BD7-8D46-69C3F590990B}"/>
                </a:ext>
              </a:extLst>
            </p:cNvPr>
            <p:cNvGrpSpPr/>
            <p:nvPr/>
          </p:nvGrpSpPr>
          <p:grpSpPr>
            <a:xfrm>
              <a:off x="2328179" y="1839054"/>
              <a:ext cx="4844560" cy="4486100"/>
              <a:chOff x="2328179" y="1839054"/>
              <a:chExt cx="4844560" cy="4486100"/>
            </a:xfrm>
          </p:grpSpPr>
          <p:pic>
            <p:nvPicPr>
              <p:cNvPr id="11" name="Picture 2051">
                <a:extLst>
                  <a:ext uri="{FF2B5EF4-FFF2-40B4-BE49-F238E27FC236}">
                    <a16:creationId xmlns:a16="http://schemas.microsoft.com/office/drawing/2014/main" id="{72161C2C-AE77-4175-9FF0-F5DFD744BB4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826204" y="2451968"/>
                <a:ext cx="559277" cy="493755"/>
              </a:xfrm>
              <a:prstGeom prst="rect">
                <a:avLst/>
              </a:prstGeom>
            </p:spPr>
          </p:pic>
          <p:pic>
            <p:nvPicPr>
              <p:cNvPr id="12" name="Picture 2054">
                <a:extLst>
                  <a:ext uri="{FF2B5EF4-FFF2-40B4-BE49-F238E27FC236}">
                    <a16:creationId xmlns:a16="http://schemas.microsoft.com/office/drawing/2014/main" id="{DD8114AC-1745-49C7-84F8-F559DAF68E64}"/>
                  </a:ext>
                </a:extLst>
              </p:cNvPr>
              <p:cNvPicPr>
                <a:picLocks noChangeAspect="1"/>
              </p:cNvPicPr>
              <p:nvPr/>
            </p:nvPicPr>
            <p:blipFill>
              <a:blip r:embed="rId8"/>
              <a:stretch>
                <a:fillRect/>
              </a:stretch>
            </p:blipFill>
            <p:spPr>
              <a:xfrm>
                <a:off x="4200932" y="5574902"/>
                <a:ext cx="845673" cy="288000"/>
              </a:xfrm>
              <a:prstGeom prst="rect">
                <a:avLst/>
              </a:prstGeom>
            </p:spPr>
          </p:pic>
          <p:pic>
            <p:nvPicPr>
              <p:cNvPr id="13" name="Picture 4" descr="Afbeeldingsresultaat voor heartbeat ventures">
                <a:extLst>
                  <a:ext uri="{FF2B5EF4-FFF2-40B4-BE49-F238E27FC236}">
                    <a16:creationId xmlns:a16="http://schemas.microsoft.com/office/drawing/2014/main" id="{8F6AE922-FB2C-4224-BDB7-5DA89F4D578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6888" y="4552396"/>
                <a:ext cx="497014" cy="46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fbeeldingsresultaat voor vnn">
                <a:extLst>
                  <a:ext uri="{FF2B5EF4-FFF2-40B4-BE49-F238E27FC236}">
                    <a16:creationId xmlns:a16="http://schemas.microsoft.com/office/drawing/2014/main" id="{8C1E1493-D4A7-4329-967B-EB59C0BD2699}"/>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4210" y="2487275"/>
                <a:ext cx="646332" cy="6463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9">
                <a:extLst>
                  <a:ext uri="{FF2B5EF4-FFF2-40B4-BE49-F238E27FC236}">
                    <a16:creationId xmlns:a16="http://schemas.microsoft.com/office/drawing/2014/main" id="{55BABFEF-DD08-4063-ADDE-45B8A73919E6}"/>
                  </a:ext>
                </a:extLst>
              </p:cNvPr>
              <p:cNvGrpSpPr/>
              <p:nvPr/>
            </p:nvGrpSpPr>
            <p:grpSpPr>
              <a:xfrm>
                <a:off x="3645048" y="3001439"/>
                <a:ext cx="2115890" cy="2197826"/>
                <a:chOff x="3530749" y="3172889"/>
                <a:chExt cx="2115890" cy="2197827"/>
              </a:xfrm>
            </p:grpSpPr>
            <p:sp>
              <p:nvSpPr>
                <p:cNvPr id="29" name="TextBox 7">
                  <a:extLst>
                    <a:ext uri="{FF2B5EF4-FFF2-40B4-BE49-F238E27FC236}">
                      <a16:creationId xmlns:a16="http://schemas.microsoft.com/office/drawing/2014/main" id="{73C83B61-F1B0-4FDF-8C6C-5E40C6D213A4}"/>
                    </a:ext>
                  </a:extLst>
                </p:cNvPr>
                <p:cNvSpPr txBox="1"/>
                <p:nvPr/>
              </p:nvSpPr>
              <p:spPr>
                <a:xfrm>
                  <a:off x="3577809" y="4261812"/>
                  <a:ext cx="2068830" cy="1108904"/>
                </a:xfrm>
                <a:prstGeom prst="rect">
                  <a:avLst/>
                </a:prstGeom>
                <a:noFill/>
              </p:spPr>
              <p:txBody>
                <a:bodyPr wrap="square" rtlCol="0">
                  <a:spAutoFit/>
                </a:bodyPr>
                <a:lstStyle/>
                <a:p>
                  <a:pPr algn="ctr"/>
                  <a:r>
                    <a:rPr lang="fy-NL" sz="600"/>
                    <a:t>De </a:t>
                  </a:r>
                  <a:r>
                    <a:rPr lang="fy-NL" sz="600" b="1"/>
                    <a:t>Motor</a:t>
                  </a:r>
                  <a:r>
                    <a:rPr lang="fy-NL" sz="600"/>
                    <a:t>: </a:t>
                  </a:r>
                  <a:br>
                    <a:rPr lang="fy-NL" sz="600"/>
                  </a:br>
                  <a:r>
                    <a:rPr lang="fy-NL" sz="600"/>
                    <a:t>Bureau en Fondsen</a:t>
                  </a:r>
                </a:p>
              </p:txBody>
            </p:sp>
            <p:pic>
              <p:nvPicPr>
                <p:cNvPr id="30" name="Picture 2" descr="Afbeeldingsresultaat voor hartstichting logo">
                  <a:extLst>
                    <a:ext uri="{FF2B5EF4-FFF2-40B4-BE49-F238E27FC236}">
                      <a16:creationId xmlns:a16="http://schemas.microsoft.com/office/drawing/2014/main" id="{67DE9D74-4399-45AA-9396-84980933DE88}"/>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6094" y="3172889"/>
                  <a:ext cx="714256" cy="6463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a:extLst>
                    <a:ext uri="{FF2B5EF4-FFF2-40B4-BE49-F238E27FC236}">
                      <a16:creationId xmlns:a16="http://schemas.microsoft.com/office/drawing/2014/main" id="{68E35072-A338-42E3-BCD2-B928AE0AAE13}"/>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187410" y="3819221"/>
                  <a:ext cx="440584" cy="388966"/>
                </a:xfrm>
                <a:prstGeom prst="rect">
                  <a:avLst/>
                </a:prstGeom>
              </p:spPr>
            </p:pic>
            <p:pic>
              <p:nvPicPr>
                <p:cNvPr id="32" name="Picture 6" descr="Afbeeldingsresultaat voor kwf logo">
                  <a:extLst>
                    <a:ext uri="{FF2B5EF4-FFF2-40B4-BE49-F238E27FC236}">
                      <a16:creationId xmlns:a16="http://schemas.microsoft.com/office/drawing/2014/main" id="{F6F8CF02-9556-4987-8421-B7AB57D06BC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30749" y="3970733"/>
                  <a:ext cx="606266" cy="2222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Afbeeldingsresultaat voor motorblok icoon">
                  <a:extLst>
                    <a:ext uri="{FF2B5EF4-FFF2-40B4-BE49-F238E27FC236}">
                      <a16:creationId xmlns:a16="http://schemas.microsoft.com/office/drawing/2014/main" id="{D44091DD-9E36-4A1F-9FC4-F48932FD7D7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91379" y="3689066"/>
                  <a:ext cx="741999" cy="669607"/>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https://i0.wp.com/www.alliantienederlandrookvrij.nl/wp-content/uploads/2017/11/logo_brijder-e1510043692513.png?zoom=1.5&amp;fit=140%2C56&amp;ssl=1">
                <a:extLst>
                  <a:ext uri="{FF2B5EF4-FFF2-40B4-BE49-F238E27FC236}">
                    <a16:creationId xmlns:a16="http://schemas.microsoft.com/office/drawing/2014/main" id="{B3A4BF9F-8A39-47A3-A304-5D7CF5925CB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01569" y="3812927"/>
                <a:ext cx="90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i0.wp.com/www.alliantienederlandrookvrij.nl/wp-content/uploads/2012/10/Logo-NHG.jpg?fit=104%2C90&amp;ssl=1">
                <a:extLst>
                  <a:ext uri="{FF2B5EF4-FFF2-40B4-BE49-F238E27FC236}">
                    <a16:creationId xmlns:a16="http://schemas.microsoft.com/office/drawing/2014/main" id="{0499657F-FBEE-4672-9B14-CDD198BAE90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81663" y="3401748"/>
                <a:ext cx="416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i0.wp.com/www.alliantienederlandrookvrij.nl/wp-content/uploads/2012/10/logo-Hersenstichting.jpg?fit=140%2C41&amp;ssl=1">
                <a:extLst>
                  <a:ext uri="{FF2B5EF4-FFF2-40B4-BE49-F238E27FC236}">
                    <a16:creationId xmlns:a16="http://schemas.microsoft.com/office/drawing/2014/main" id="{081B24A3-6E77-4C9A-9113-8B36440373F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90446" y="5004731"/>
                <a:ext cx="1082634" cy="324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s://i2.wp.com/www.alliantienederlandrookvrij.nl/wp-content/uploads/2012/11/Logo-IvorenKruis.jpg?fit=140%2C33&amp;ssl=1">
                <a:extLst>
                  <a:ext uri="{FF2B5EF4-FFF2-40B4-BE49-F238E27FC236}">
                    <a16:creationId xmlns:a16="http://schemas.microsoft.com/office/drawing/2014/main" id="{9C0609B8-3F5E-42A7-BA45-7AA37A28CAE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93695" y="1839054"/>
                <a:ext cx="1204365" cy="28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s://i2.wp.com/www.alliantienederlandrookvrij.nl/wp-content/uploads/2013/03/Logo-Nvvpo.jpg?fit=140%2C56&amp;ssl=1">
                <a:extLst>
                  <a:ext uri="{FF2B5EF4-FFF2-40B4-BE49-F238E27FC236}">
                    <a16:creationId xmlns:a16="http://schemas.microsoft.com/office/drawing/2014/main" id="{27C88ECA-1788-4BE5-951A-5412203EA57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52354" y="3228595"/>
                <a:ext cx="79843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Maastricht University">
                <a:extLst>
                  <a:ext uri="{FF2B5EF4-FFF2-40B4-BE49-F238E27FC236}">
                    <a16:creationId xmlns:a16="http://schemas.microsoft.com/office/drawing/2014/main" id="{5F2F4CFC-3026-4712-817A-C7FD64581CB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53654" y="4223509"/>
                <a:ext cx="1119085" cy="28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https://i0.wp.com/www.alliantienederlandrookvrij.nl/wp-content/uploads/2013/06/Logo-HVG.jpg?fit=140%2C43&amp;ssl=1">
                <a:extLst>
                  <a:ext uri="{FF2B5EF4-FFF2-40B4-BE49-F238E27FC236}">
                    <a16:creationId xmlns:a16="http://schemas.microsoft.com/office/drawing/2014/main" id="{4A34662D-74BF-4B71-94E8-87A415FA5CD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660542" y="5965154"/>
                <a:ext cx="1172093" cy="36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https://i2.wp.com/www.alliantienederlandrookvrij.nl/wp-content/uploads/2016/01/nvk_logo.png?fit=127%2C90&amp;ssl=1">
                <a:extLst>
                  <a:ext uri="{FF2B5EF4-FFF2-40B4-BE49-F238E27FC236}">
                    <a16:creationId xmlns:a16="http://schemas.microsoft.com/office/drawing/2014/main" id="{54E0D3E6-C493-4644-8A00-1BA26EDAE50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041311" y="2804977"/>
                <a:ext cx="508001" cy="3599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https://i2.wp.com/www.alliantienederlandrookvrij.nl/wp-content/uploads/2016/04/logo-GGD-GHOR.jpg?fit=140%2C81&amp;ssl=1">
                <a:extLst>
                  <a:ext uri="{FF2B5EF4-FFF2-40B4-BE49-F238E27FC236}">
                    <a16:creationId xmlns:a16="http://schemas.microsoft.com/office/drawing/2014/main" id="{56914395-1551-4F91-B1B9-ED4EB45E19BB}"/>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328179" y="4253259"/>
                <a:ext cx="622222" cy="36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ttps://i0.wp.com/www.alliantienederlandrookvrij.nl/wp-content/uploads/2016/08/logo-ncj.jpg?fit=140%2C33&amp;ssl=1">
                <a:extLst>
                  <a:ext uri="{FF2B5EF4-FFF2-40B4-BE49-F238E27FC236}">
                    <a16:creationId xmlns:a16="http://schemas.microsoft.com/office/drawing/2014/main" id="{58CACE28-F8A1-48F3-A2E4-448C4EC0F16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120208" y="5896009"/>
                <a:ext cx="1061455"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https://i2.wp.com/www.alliantienederlandrookvrij.nl/wp-content/uploads/2017/03/UMCGkort.fc_.jpg?fit=140%2C64&amp;ssl=1">
                <a:extLst>
                  <a:ext uri="{FF2B5EF4-FFF2-40B4-BE49-F238E27FC236}">
                    <a16:creationId xmlns:a16="http://schemas.microsoft.com/office/drawing/2014/main" id="{FF6E045A-E1B8-4E9A-A9AD-D831964C940A}"/>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229172" y="2353566"/>
                <a:ext cx="787500" cy="3599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2" descr="Afbeeldingsresultaten voor +noc nsf">
                <a:extLst>
                  <a:ext uri="{FF2B5EF4-FFF2-40B4-BE49-F238E27FC236}">
                    <a16:creationId xmlns:a16="http://schemas.microsoft.com/office/drawing/2014/main" id="{D7B66F13-4586-4D99-908D-CBA00ABCAF28}"/>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546523" y="2229167"/>
                <a:ext cx="360000" cy="3599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4" descr="https://i1.wp.com/www.alliantienederlandrookvrij.nl/wp-content/uploads/2017/06/Schermafbeelding-2017-06-15-om-11.50.06.png?fit=140%2C65&amp;ssl=1">
                <a:extLst>
                  <a:ext uri="{FF2B5EF4-FFF2-40B4-BE49-F238E27FC236}">
                    <a16:creationId xmlns:a16="http://schemas.microsoft.com/office/drawing/2014/main" id="{CFDCA6C6-8614-4674-8B26-9D7C1B43477D}"/>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669884" y="5016840"/>
                <a:ext cx="775385"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Oval 18">
              <a:extLst>
                <a:ext uri="{FF2B5EF4-FFF2-40B4-BE49-F238E27FC236}">
                  <a16:creationId xmlns:a16="http://schemas.microsoft.com/office/drawing/2014/main" id="{E320A0DD-13B1-4DC8-AD9A-A0E7BC366CEE}"/>
                </a:ext>
              </a:extLst>
            </p:cNvPr>
            <p:cNvSpPr/>
            <p:nvPr/>
          </p:nvSpPr>
          <p:spPr>
            <a:xfrm>
              <a:off x="2155916" y="1685219"/>
              <a:ext cx="5041297" cy="4985472"/>
            </a:xfrm>
            <a:prstGeom prst="ellipse">
              <a:avLst/>
            </a:prstGeom>
            <a:noFill/>
            <a:ln w="57150">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y-NL"/>
            </a:p>
          </p:txBody>
        </p:sp>
      </p:grpSp>
      <p:pic>
        <p:nvPicPr>
          <p:cNvPr id="3" name="Afbeelding 2">
            <a:extLst>
              <a:ext uri="{FF2B5EF4-FFF2-40B4-BE49-F238E27FC236}">
                <a16:creationId xmlns:a16="http://schemas.microsoft.com/office/drawing/2014/main" id="{6881A7B0-CAF2-4917-B6FF-C52D2FD42B59}"/>
              </a:ext>
            </a:extLst>
          </p:cNvPr>
          <p:cNvPicPr>
            <a:picLocks noChangeAspect="1"/>
          </p:cNvPicPr>
          <p:nvPr/>
        </p:nvPicPr>
        <p:blipFill>
          <a:blip r:embed="rId28"/>
          <a:stretch>
            <a:fillRect/>
          </a:stretch>
        </p:blipFill>
        <p:spPr>
          <a:xfrm>
            <a:off x="2670849" y="3623754"/>
            <a:ext cx="2714676" cy="1467218"/>
          </a:xfrm>
          <a:prstGeom prst="rect">
            <a:avLst/>
          </a:prstGeom>
        </p:spPr>
      </p:pic>
      <p:pic>
        <p:nvPicPr>
          <p:cNvPr id="34" name="Afbeelding 33">
            <a:extLst>
              <a:ext uri="{FF2B5EF4-FFF2-40B4-BE49-F238E27FC236}">
                <a16:creationId xmlns:a16="http://schemas.microsoft.com/office/drawing/2014/main" id="{99147B60-F644-42C8-B83B-DC5F31DD022B}"/>
              </a:ext>
            </a:extLst>
          </p:cNvPr>
          <p:cNvPicPr>
            <a:picLocks noChangeAspect="1"/>
          </p:cNvPicPr>
          <p:nvPr/>
        </p:nvPicPr>
        <p:blipFill>
          <a:blip r:embed="rId29"/>
          <a:stretch>
            <a:fillRect/>
          </a:stretch>
        </p:blipFill>
        <p:spPr>
          <a:xfrm>
            <a:off x="5854161" y="3535726"/>
            <a:ext cx="3052938" cy="1624205"/>
          </a:xfrm>
          <a:prstGeom prst="rect">
            <a:avLst/>
          </a:prstGeom>
        </p:spPr>
      </p:pic>
      <p:sp>
        <p:nvSpPr>
          <p:cNvPr id="4" name="Pijl: omlaag 3">
            <a:extLst>
              <a:ext uri="{FF2B5EF4-FFF2-40B4-BE49-F238E27FC236}">
                <a16:creationId xmlns:a16="http://schemas.microsoft.com/office/drawing/2014/main" id="{ED136274-45C7-4438-8FAC-FA3A1F39D3D9}"/>
              </a:ext>
            </a:extLst>
          </p:cNvPr>
          <p:cNvSpPr/>
          <p:nvPr/>
        </p:nvSpPr>
        <p:spPr>
          <a:xfrm>
            <a:off x="4179313" y="774155"/>
            <a:ext cx="504883" cy="91653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cxnSp>
        <p:nvCxnSpPr>
          <p:cNvPr id="36" name="Rechte verbindingslijn met pijl 35">
            <a:extLst>
              <a:ext uri="{FF2B5EF4-FFF2-40B4-BE49-F238E27FC236}">
                <a16:creationId xmlns:a16="http://schemas.microsoft.com/office/drawing/2014/main" id="{5D9466DE-3D9F-4777-9F6E-D67CB6F0E1F4}"/>
              </a:ext>
            </a:extLst>
          </p:cNvPr>
          <p:cNvCxnSpPr>
            <a:cxnSpLocks/>
          </p:cNvCxnSpPr>
          <p:nvPr/>
        </p:nvCxnSpPr>
        <p:spPr>
          <a:xfrm>
            <a:off x="791548" y="5599026"/>
            <a:ext cx="79653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kstvak 37">
            <a:extLst>
              <a:ext uri="{FF2B5EF4-FFF2-40B4-BE49-F238E27FC236}">
                <a16:creationId xmlns:a16="http://schemas.microsoft.com/office/drawing/2014/main" id="{0524139B-968D-4692-AA1F-DB9FD33396C4}"/>
              </a:ext>
            </a:extLst>
          </p:cNvPr>
          <p:cNvSpPr txBox="1"/>
          <p:nvPr/>
        </p:nvSpPr>
        <p:spPr>
          <a:xfrm>
            <a:off x="1040764" y="5563514"/>
            <a:ext cx="7897212" cy="307777"/>
          </a:xfrm>
          <a:prstGeom prst="rect">
            <a:avLst/>
          </a:prstGeom>
          <a:noFill/>
        </p:spPr>
        <p:txBody>
          <a:bodyPr wrap="square" rtlCol="0">
            <a:spAutoFit/>
          </a:bodyPr>
          <a:lstStyle/>
          <a:p>
            <a:r>
              <a:rPr lang="nl-NL" sz="1400" dirty="0"/>
              <a:t>2019			2020			           2021</a:t>
            </a:r>
          </a:p>
        </p:txBody>
      </p:sp>
    </p:spTree>
    <p:extLst>
      <p:ext uri="{BB962C8B-B14F-4D97-AF65-F5344CB8AC3E}">
        <p14:creationId xmlns:p14="http://schemas.microsoft.com/office/powerpoint/2010/main" val="390910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C58B2-AD6A-4E79-9B34-D7614BC4AD3F}"/>
              </a:ext>
            </a:extLst>
          </p:cNvPr>
          <p:cNvSpPr>
            <a:spLocks noGrp="1"/>
          </p:cNvSpPr>
          <p:nvPr>
            <p:ph type="title"/>
          </p:nvPr>
        </p:nvSpPr>
        <p:spPr/>
        <p:txBody>
          <a:bodyPr/>
          <a:lstStyle/>
          <a:p>
            <a:r>
              <a:rPr lang="nl-NL" dirty="0"/>
              <a:t>Midden in de transitieperiode</a:t>
            </a:r>
          </a:p>
        </p:txBody>
      </p:sp>
      <p:sp>
        <p:nvSpPr>
          <p:cNvPr id="3" name="Tijdelijke aanduiding voor inhoud 2">
            <a:extLst>
              <a:ext uri="{FF2B5EF4-FFF2-40B4-BE49-F238E27FC236}">
                <a16:creationId xmlns:a16="http://schemas.microsoft.com/office/drawing/2014/main" id="{6ED0ACFC-EE85-4CB9-BDBD-A557F5814781}"/>
              </a:ext>
            </a:extLst>
          </p:cNvPr>
          <p:cNvSpPr>
            <a:spLocks noGrp="1"/>
          </p:cNvSpPr>
          <p:nvPr>
            <p:ph idx="1"/>
          </p:nvPr>
        </p:nvSpPr>
        <p:spPr/>
        <p:txBody>
          <a:bodyPr/>
          <a:lstStyle/>
          <a:p>
            <a:r>
              <a:rPr lang="nl-NL" sz="1400" dirty="0"/>
              <a:t>Het netwerk is in ontwikkeling, we zijn als onderdeel van de transitieperiode nog volop aan het bouwen</a:t>
            </a:r>
          </a:p>
          <a:p>
            <a:pPr lvl="1"/>
            <a:r>
              <a:rPr lang="nl-NL" sz="1200" dirty="0"/>
              <a:t>De transitieperiode maakt dat op dit moment niet alles af hoeft te zijn. Het feit dat nog niet alles bekend is, is geen probleem. Daar is de transitieperiode voor.</a:t>
            </a:r>
            <a:endParaRPr lang="nl-NL" sz="1400" dirty="0"/>
          </a:p>
          <a:p>
            <a:r>
              <a:rPr lang="nl-NL" sz="1400" dirty="0"/>
              <a:t>Deze transitieperiode wordt gebruikt voor:</a:t>
            </a:r>
          </a:p>
          <a:p>
            <a:pPr lvl="1"/>
            <a:r>
              <a:rPr lang="nl-NL" sz="1200" dirty="0"/>
              <a:t>Het creëren van meer onderlinge verbinding en als deelnemer ervaren wat het netwerk oplevert</a:t>
            </a:r>
          </a:p>
          <a:p>
            <a:pPr lvl="1"/>
            <a:r>
              <a:rPr lang="nl-NL" sz="1200" dirty="0"/>
              <a:t>Verder uitwerken van spelregels en werkwijze: in de overgangsfase leer je wat wel of niet werkt. Die lessen kun je meenemen naar het dagelijkse handelen en naar aanpassingen in het ontwerp dat er nu staat.</a:t>
            </a:r>
          </a:p>
          <a:p>
            <a:pPr lvl="1"/>
            <a:r>
              <a:rPr lang="nl-NL" sz="1200" dirty="0"/>
              <a:t>Het inrichten van een LinkedIn pagina en ondersteunend digitaal platform, ten behoeve van de onderlinge uitwisseling en communicatie tussen deelnemers</a:t>
            </a:r>
          </a:p>
          <a:p>
            <a:r>
              <a:rPr lang="nl-NL" sz="1400" dirty="0"/>
              <a:t>Op dit moment zijn er een aantal kernpartners actief om de transitieperiode aan te jagen. Tevens is er ondersteunend netwerkbureau ingericht. </a:t>
            </a:r>
          </a:p>
          <a:p>
            <a:r>
              <a:rPr lang="nl-NL" sz="1400" dirty="0"/>
              <a:t>Het model waar we aan werken is mede tot stand is gekomen met begeleiding van adviesbureau Common Eye. Ook in het transitiejaar zijn zij als onafhankelijk expert op het gebied van </a:t>
            </a:r>
            <a:r>
              <a:rPr lang="nl-NL" sz="1400"/>
              <a:t>samenwerkingsvraagstukken betrokken</a:t>
            </a:r>
            <a:endParaRPr lang="nl-NL" sz="1400" dirty="0"/>
          </a:p>
          <a:p>
            <a:r>
              <a:rPr lang="nl-NL" sz="1400" dirty="0"/>
              <a:t>Op de volgende slide geven we een update van waar de lopende activiteiten.</a:t>
            </a:r>
          </a:p>
          <a:p>
            <a:endParaRPr lang="nl-NL" sz="1400" dirty="0"/>
          </a:p>
          <a:p>
            <a:endParaRPr lang="nl-NL" sz="1400" dirty="0"/>
          </a:p>
          <a:p>
            <a:endParaRPr lang="nl-NL" sz="1400" dirty="0"/>
          </a:p>
          <a:p>
            <a:pPr lvl="1"/>
            <a:endParaRPr lang="nl-NL" sz="1200" dirty="0"/>
          </a:p>
        </p:txBody>
      </p:sp>
      <p:sp>
        <p:nvSpPr>
          <p:cNvPr id="5" name="Tijdelijke aanduiding voor dianummer 4">
            <a:extLst>
              <a:ext uri="{FF2B5EF4-FFF2-40B4-BE49-F238E27FC236}">
                <a16:creationId xmlns:a16="http://schemas.microsoft.com/office/drawing/2014/main" id="{CA4C3A7B-C50B-4555-9DE1-B5C8AB8E346D}"/>
              </a:ext>
            </a:extLst>
          </p:cNvPr>
          <p:cNvSpPr>
            <a:spLocks noGrp="1"/>
          </p:cNvSpPr>
          <p:nvPr>
            <p:ph type="sldNum" sz="quarter" idx="12"/>
          </p:nvPr>
        </p:nvSpPr>
        <p:spPr/>
        <p:txBody>
          <a:bodyPr/>
          <a:lstStyle/>
          <a:p>
            <a:fld id="{497EA917-A63B-4C26-AD9D-93897ADCCBFC}" type="slidenum">
              <a:rPr lang="nl-NL" smtClean="0"/>
              <a:pPr/>
              <a:t>19</a:t>
            </a:fld>
            <a:endParaRPr lang="nl-NL"/>
          </a:p>
        </p:txBody>
      </p:sp>
    </p:spTree>
    <p:extLst>
      <p:ext uri="{BB962C8B-B14F-4D97-AF65-F5344CB8AC3E}">
        <p14:creationId xmlns:p14="http://schemas.microsoft.com/office/powerpoint/2010/main" val="391392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0BBC1-AD87-44FA-8A74-5356CE152575}"/>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63275A09-6617-448E-AEA8-1CD63A4CC92D}"/>
              </a:ext>
            </a:extLst>
          </p:cNvPr>
          <p:cNvSpPr>
            <a:spLocks noGrp="1"/>
          </p:cNvSpPr>
          <p:nvPr>
            <p:ph idx="1"/>
          </p:nvPr>
        </p:nvSpPr>
        <p:spPr/>
        <p:txBody>
          <a:bodyPr/>
          <a:lstStyle/>
          <a:p>
            <a:pPr marL="342900" indent="-342900">
              <a:buFont typeface="+mj-lt"/>
              <a:buAutoNum type="arabicPeriod"/>
            </a:pPr>
            <a:r>
              <a:rPr lang="nl-NL" dirty="0"/>
              <a:t>De aanleiding						p. 3 - 7</a:t>
            </a:r>
          </a:p>
          <a:p>
            <a:pPr marL="342900" indent="-342900">
              <a:buFont typeface="+mj-lt"/>
              <a:buAutoNum type="arabicPeriod"/>
            </a:pPr>
            <a:r>
              <a:rPr lang="nl-NL" dirty="0"/>
              <a:t>Het netwerk Nederland Rookvrij				p. 8 – 16</a:t>
            </a:r>
          </a:p>
          <a:p>
            <a:pPr marL="342900" indent="-342900">
              <a:buFont typeface="+mj-lt"/>
              <a:buAutoNum type="arabicPeriod"/>
            </a:pPr>
            <a:r>
              <a:rPr lang="nl-NL" dirty="0"/>
              <a:t>En nu? De stand van zaken				p. 17 – 20</a:t>
            </a:r>
          </a:p>
          <a:p>
            <a:pPr marL="0" indent="0">
              <a:buNone/>
            </a:pPr>
            <a:r>
              <a:rPr lang="nl-NL" dirty="0"/>
              <a:t>Bijlage							p. 22</a:t>
            </a:r>
          </a:p>
          <a:p>
            <a:pPr marL="342900" indent="-342900">
              <a:buFont typeface="+mj-lt"/>
              <a:buAutoNum type="arabicPeriod"/>
            </a:pPr>
            <a:endParaRPr lang="nl-NL" dirty="0"/>
          </a:p>
        </p:txBody>
      </p:sp>
      <p:sp>
        <p:nvSpPr>
          <p:cNvPr id="5" name="Tijdelijke aanduiding voor dianummer 4">
            <a:extLst>
              <a:ext uri="{FF2B5EF4-FFF2-40B4-BE49-F238E27FC236}">
                <a16:creationId xmlns:a16="http://schemas.microsoft.com/office/drawing/2014/main" id="{E18CA2D5-52CC-4154-B205-48FA15EE01B1}"/>
              </a:ext>
            </a:extLst>
          </p:cNvPr>
          <p:cNvSpPr>
            <a:spLocks noGrp="1"/>
          </p:cNvSpPr>
          <p:nvPr>
            <p:ph type="sldNum" sz="quarter" idx="12"/>
          </p:nvPr>
        </p:nvSpPr>
        <p:spPr/>
        <p:txBody>
          <a:bodyPr/>
          <a:lstStyle/>
          <a:p>
            <a:fld id="{497EA917-A63B-4C26-AD9D-93897ADCCBFC}" type="slidenum">
              <a:rPr lang="nl-NL" smtClean="0"/>
              <a:pPr/>
              <a:t>2</a:t>
            </a:fld>
            <a:endParaRPr lang="nl-NL"/>
          </a:p>
        </p:txBody>
      </p:sp>
    </p:spTree>
    <p:extLst>
      <p:ext uri="{BB962C8B-B14F-4D97-AF65-F5344CB8AC3E}">
        <p14:creationId xmlns:p14="http://schemas.microsoft.com/office/powerpoint/2010/main" val="1350567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3B416-AB29-400B-98AC-7F4D4CACF1C0}"/>
              </a:ext>
            </a:extLst>
          </p:cNvPr>
          <p:cNvSpPr>
            <a:spLocks noGrp="1"/>
          </p:cNvSpPr>
          <p:nvPr>
            <p:ph type="title"/>
          </p:nvPr>
        </p:nvSpPr>
        <p:spPr/>
        <p:txBody>
          <a:bodyPr/>
          <a:lstStyle/>
          <a:p>
            <a:r>
              <a:rPr lang="nl-NL" dirty="0"/>
              <a:t>De transitieperiode</a:t>
            </a:r>
            <a:br>
              <a:rPr lang="nl-NL" dirty="0"/>
            </a:br>
            <a:r>
              <a:rPr lang="nl-NL" i="1" dirty="0"/>
              <a:t>Stand van zaken</a:t>
            </a:r>
          </a:p>
        </p:txBody>
      </p:sp>
      <p:sp>
        <p:nvSpPr>
          <p:cNvPr id="3" name="Tijdelijke aanduiding voor inhoud 2">
            <a:extLst>
              <a:ext uri="{FF2B5EF4-FFF2-40B4-BE49-F238E27FC236}">
                <a16:creationId xmlns:a16="http://schemas.microsoft.com/office/drawing/2014/main" id="{EFD3375D-6B18-4DD9-A992-D1B71BA8F650}"/>
              </a:ext>
            </a:extLst>
          </p:cNvPr>
          <p:cNvSpPr>
            <a:spLocks noGrp="1"/>
          </p:cNvSpPr>
          <p:nvPr>
            <p:ph idx="1"/>
          </p:nvPr>
        </p:nvSpPr>
        <p:spPr/>
        <p:txBody>
          <a:bodyPr/>
          <a:lstStyle/>
          <a:p>
            <a:r>
              <a:rPr lang="nl-NL" sz="1600" dirty="0"/>
              <a:t>Het netwerk kent al veel deelnemers en lopende coalities. Er gebeurt veel!</a:t>
            </a:r>
          </a:p>
          <a:p>
            <a:r>
              <a:rPr lang="nl-NL" sz="1600" dirty="0"/>
              <a:t>Daarnaast zijn er nu acht kernpartners actief aan de slag. Dat zijn de KNMG, NOC*NSF, </a:t>
            </a:r>
            <a:r>
              <a:rPr lang="en-GB" sz="1600" dirty="0"/>
              <a:t>Clean Air Nederland,</a:t>
            </a:r>
            <a:r>
              <a:rPr lang="nl-NL" sz="1600" dirty="0"/>
              <a:t> het </a:t>
            </a:r>
            <a:r>
              <a:rPr lang="en-GB" sz="1600" dirty="0" err="1"/>
              <a:t>Trimbos</a:t>
            </a:r>
            <a:r>
              <a:rPr lang="en-GB" sz="1600" dirty="0"/>
              <a:t> </a:t>
            </a:r>
            <a:r>
              <a:rPr lang="en-GB" sz="1600" dirty="0" err="1"/>
              <a:t>Instituut</a:t>
            </a:r>
            <a:r>
              <a:rPr lang="nl-NL" sz="1600" dirty="0"/>
              <a:t>, GGD GHOR, de </a:t>
            </a:r>
            <a:r>
              <a:rPr lang="en-GB" sz="1600" dirty="0" err="1"/>
              <a:t>Gezondheidsfondsen</a:t>
            </a:r>
            <a:r>
              <a:rPr lang="en-GB" sz="1600" dirty="0"/>
              <a:t> </a:t>
            </a:r>
            <a:r>
              <a:rPr lang="en-GB" sz="1600" dirty="0" err="1"/>
              <a:t>voor</a:t>
            </a:r>
            <a:r>
              <a:rPr lang="en-GB" sz="1600" dirty="0"/>
              <a:t> </a:t>
            </a:r>
            <a:r>
              <a:rPr lang="en-GB" sz="1600" dirty="0" err="1"/>
              <a:t>Rookvrij</a:t>
            </a:r>
            <a:r>
              <a:rPr lang="nl-NL" sz="1600" dirty="0"/>
              <a:t>, GGD Kennemerland en GGZ Nederland.</a:t>
            </a:r>
          </a:p>
          <a:p>
            <a:r>
              <a:rPr lang="nl-NL" sz="1600" dirty="0"/>
              <a:t>Gezamenlijk zijn zij het ondersteunende digitaal platform aan het inrichten</a:t>
            </a:r>
          </a:p>
          <a:p>
            <a:pPr lvl="1"/>
            <a:r>
              <a:rPr lang="nl-NL" sz="1400" dirty="0"/>
              <a:t>Concreet wordt op dit moment gewerkt aan een digitaal platform, in de vorm van een website en nieuwsbrief waar nieuws, blogs en uitwisseling tussen deelnemers en coalities op kan plaats vinden.</a:t>
            </a:r>
          </a:p>
          <a:p>
            <a:pPr lvl="1"/>
            <a:r>
              <a:rPr lang="nl-NL" sz="1400" dirty="0"/>
              <a:t>Tevens is er een redactieraad samengesteld, die de onderlinge communicatie en uitwisseling via LinkedIn en op het platform zal stimuleren.</a:t>
            </a:r>
          </a:p>
          <a:p>
            <a:r>
              <a:rPr lang="nl-NL" sz="1600" dirty="0"/>
              <a:t>De kernpartners organiseren ook een aantal </a:t>
            </a:r>
            <a:r>
              <a:rPr lang="nl-NL" sz="1600" dirty="0" err="1"/>
              <a:t>webinars</a:t>
            </a:r>
            <a:r>
              <a:rPr lang="nl-NL" sz="1600" dirty="0"/>
              <a:t> waarvan de eerste plaatsvindt op 21 september 2020.</a:t>
            </a:r>
          </a:p>
          <a:p>
            <a:r>
              <a:rPr lang="nl-NL" sz="1600" dirty="0"/>
              <a:t>Tot slot is er een netwerkbureau opgericht, die bovenstaande activiteiten ondersteunt</a:t>
            </a:r>
            <a:r>
              <a:rPr lang="nl-NL" sz="1600"/>
              <a:t>. </a:t>
            </a:r>
            <a:endParaRPr lang="nl-NL" sz="1600" dirty="0"/>
          </a:p>
        </p:txBody>
      </p:sp>
      <p:sp>
        <p:nvSpPr>
          <p:cNvPr id="4" name="Tijdelijke aanduiding voor dianummer 3">
            <a:extLst>
              <a:ext uri="{FF2B5EF4-FFF2-40B4-BE49-F238E27FC236}">
                <a16:creationId xmlns:a16="http://schemas.microsoft.com/office/drawing/2014/main" id="{91F60EF9-74EA-4A4D-8F12-4BB37BAA9066}"/>
              </a:ext>
            </a:extLst>
          </p:cNvPr>
          <p:cNvSpPr>
            <a:spLocks noGrp="1"/>
          </p:cNvSpPr>
          <p:nvPr>
            <p:ph type="sldNum" sz="quarter" idx="12"/>
          </p:nvPr>
        </p:nvSpPr>
        <p:spPr/>
        <p:txBody>
          <a:bodyPr/>
          <a:lstStyle/>
          <a:p>
            <a:fld id="{497EA917-A63B-4C26-AD9D-93897ADCCBFC}" type="slidenum">
              <a:rPr lang="nl-NL" smtClean="0"/>
              <a:pPr/>
              <a:t>20</a:t>
            </a:fld>
            <a:endParaRPr lang="nl-NL"/>
          </a:p>
        </p:txBody>
      </p:sp>
    </p:spTree>
    <p:extLst>
      <p:ext uri="{BB962C8B-B14F-4D97-AF65-F5344CB8AC3E}">
        <p14:creationId xmlns:p14="http://schemas.microsoft.com/office/powerpoint/2010/main" val="783378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3E7F02-DBA8-4914-AF84-107252ABC896}"/>
              </a:ext>
            </a:extLst>
          </p:cNvPr>
          <p:cNvSpPr>
            <a:spLocks noGrp="1"/>
          </p:cNvSpPr>
          <p:nvPr>
            <p:ph type="title"/>
          </p:nvPr>
        </p:nvSpPr>
        <p:spPr>
          <a:solidFill>
            <a:srgbClr val="00368A"/>
          </a:solidFill>
        </p:spPr>
        <p:txBody>
          <a:bodyPr/>
          <a:lstStyle/>
          <a:p>
            <a:r>
              <a:rPr lang="nl-NL" dirty="0"/>
              <a:t>Bijlage</a:t>
            </a:r>
          </a:p>
        </p:txBody>
      </p:sp>
      <p:sp>
        <p:nvSpPr>
          <p:cNvPr id="5" name="Tijdelijke aanduiding voor dianummer 4">
            <a:extLst>
              <a:ext uri="{FF2B5EF4-FFF2-40B4-BE49-F238E27FC236}">
                <a16:creationId xmlns:a16="http://schemas.microsoft.com/office/drawing/2014/main" id="{BD41722D-A2AD-434D-BCC5-52DDC0C56676}"/>
              </a:ext>
            </a:extLst>
          </p:cNvPr>
          <p:cNvSpPr>
            <a:spLocks noGrp="1"/>
          </p:cNvSpPr>
          <p:nvPr>
            <p:ph type="sldNum" sz="quarter" idx="12"/>
          </p:nvPr>
        </p:nvSpPr>
        <p:spPr/>
        <p:txBody>
          <a:bodyPr/>
          <a:lstStyle/>
          <a:p>
            <a:fld id="{497EA917-A63B-4C26-AD9D-93897ADCCBFC}" type="slidenum">
              <a:rPr lang="nl-NL" smtClean="0"/>
              <a:pPr/>
              <a:t>21</a:t>
            </a:fld>
            <a:endParaRPr lang="nl-NL"/>
          </a:p>
        </p:txBody>
      </p:sp>
    </p:spTree>
    <p:extLst>
      <p:ext uri="{BB962C8B-B14F-4D97-AF65-F5344CB8AC3E}">
        <p14:creationId xmlns:p14="http://schemas.microsoft.com/office/powerpoint/2010/main" val="383571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4C57F-5B25-48E6-96C6-792D2BE8A20C}"/>
              </a:ext>
            </a:extLst>
          </p:cNvPr>
          <p:cNvSpPr>
            <a:spLocks noGrp="1"/>
          </p:cNvSpPr>
          <p:nvPr>
            <p:ph type="title"/>
          </p:nvPr>
        </p:nvSpPr>
        <p:spPr/>
        <p:txBody>
          <a:bodyPr/>
          <a:lstStyle/>
          <a:p>
            <a:r>
              <a:rPr lang="nl-NL" dirty="0"/>
              <a:t>Bijlage: definitie tabaksindustrie</a:t>
            </a:r>
          </a:p>
        </p:txBody>
      </p:sp>
      <p:sp>
        <p:nvSpPr>
          <p:cNvPr id="3" name="Tijdelijke aanduiding voor inhoud 2">
            <a:extLst>
              <a:ext uri="{FF2B5EF4-FFF2-40B4-BE49-F238E27FC236}">
                <a16:creationId xmlns:a16="http://schemas.microsoft.com/office/drawing/2014/main" id="{1C7F2166-3CC7-4A6B-B147-0DB176D8923B}"/>
              </a:ext>
            </a:extLst>
          </p:cNvPr>
          <p:cNvSpPr>
            <a:spLocks noGrp="1"/>
          </p:cNvSpPr>
          <p:nvPr>
            <p:ph idx="1"/>
          </p:nvPr>
        </p:nvSpPr>
        <p:spPr/>
        <p:txBody>
          <a:bodyPr/>
          <a:lstStyle/>
          <a:p>
            <a:pPr lvl="0"/>
            <a:r>
              <a:rPr lang="nl-NL" dirty="0"/>
              <a:t>Onder de tabaksindustrie wordt bedoeld ten minste de volgende sectoren: </a:t>
            </a:r>
          </a:p>
          <a:p>
            <a:pPr lvl="1"/>
            <a:r>
              <a:rPr lang="nl-NL" dirty="0"/>
              <a:t>ondernemingen in de tabaksteelt; </a:t>
            </a:r>
          </a:p>
          <a:p>
            <a:pPr lvl="1"/>
            <a:r>
              <a:rPr lang="nl-NL" dirty="0"/>
              <a:t>producenten van tabaksproducten en aanverwante producten, zoals beschreven in de tabaks- en rookwarenwet</a:t>
            </a:r>
            <a:r>
              <a:rPr lang="nl-NL" baseline="30000" dirty="0">
                <a:hlinkClick r:id="rId2"/>
              </a:rPr>
              <a:t>[1]</a:t>
            </a:r>
            <a:r>
              <a:rPr lang="nl-NL" dirty="0"/>
              <a:t>, en van rookartikelen of rokersbenodigdheden;</a:t>
            </a:r>
          </a:p>
          <a:p>
            <a:pPr lvl="1"/>
            <a:r>
              <a:rPr lang="nl-NL" dirty="0"/>
              <a:t>groothandel in ruwe tabak, tabaksproducten en  aanverwante producten, zoals beschreven in de tabaks- en rookwarenwet, en rookartikelen of rokersbenodigdheden;</a:t>
            </a:r>
          </a:p>
          <a:p>
            <a:pPr lvl="1"/>
            <a:r>
              <a:rPr lang="nl-NL" dirty="0"/>
              <a:t>Vennootschappen of fondsen die direct of indirect gelieerd zijn aan de partijen onder </a:t>
            </a:r>
            <a:r>
              <a:rPr lang="nl-NL" dirty="0" err="1"/>
              <a:t>a,b</a:t>
            </a:r>
            <a:r>
              <a:rPr lang="nl-NL" dirty="0"/>
              <a:t> of c of waarin partijen onder </a:t>
            </a:r>
            <a:r>
              <a:rPr lang="nl-NL" dirty="0" err="1"/>
              <a:t>a,b,c</a:t>
            </a:r>
            <a:r>
              <a:rPr lang="nl-NL" dirty="0"/>
              <a:t>, participeren op wat voor manier dan ook.</a:t>
            </a:r>
          </a:p>
          <a:p>
            <a:pPr lvl="1"/>
            <a:r>
              <a:rPr lang="nl-NL" sz="1000" baseline="30000" dirty="0">
                <a:hlinkClick r:id="rId3"/>
              </a:rPr>
              <a:t>[1]</a:t>
            </a:r>
            <a:r>
              <a:rPr lang="nl-NL" sz="1000" dirty="0"/>
              <a:t> Tabaks- en rookwarenwet: https://wetten.overheid.nl/BWBR0004302/2018-07-01</a:t>
            </a:r>
          </a:p>
          <a:p>
            <a:endParaRPr lang="nl-NL" dirty="0"/>
          </a:p>
        </p:txBody>
      </p:sp>
      <p:sp>
        <p:nvSpPr>
          <p:cNvPr id="5" name="Tijdelijke aanduiding voor dianummer 4">
            <a:extLst>
              <a:ext uri="{FF2B5EF4-FFF2-40B4-BE49-F238E27FC236}">
                <a16:creationId xmlns:a16="http://schemas.microsoft.com/office/drawing/2014/main" id="{91B8F34B-D639-4ED8-8DE9-20985D5F7744}"/>
              </a:ext>
            </a:extLst>
          </p:cNvPr>
          <p:cNvSpPr>
            <a:spLocks noGrp="1"/>
          </p:cNvSpPr>
          <p:nvPr>
            <p:ph type="sldNum" sz="quarter" idx="12"/>
          </p:nvPr>
        </p:nvSpPr>
        <p:spPr/>
        <p:txBody>
          <a:bodyPr/>
          <a:lstStyle/>
          <a:p>
            <a:fld id="{497EA917-A63B-4C26-AD9D-93897ADCCBFC}" type="slidenum">
              <a:rPr lang="nl-NL" smtClean="0"/>
              <a:pPr/>
              <a:t>22</a:t>
            </a:fld>
            <a:endParaRPr lang="nl-NL"/>
          </a:p>
        </p:txBody>
      </p:sp>
    </p:spTree>
    <p:extLst>
      <p:ext uri="{BB962C8B-B14F-4D97-AF65-F5344CB8AC3E}">
        <p14:creationId xmlns:p14="http://schemas.microsoft.com/office/powerpoint/2010/main" val="62081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BAD12-0023-4914-BB9F-0A1D4F72BA46}"/>
              </a:ext>
            </a:extLst>
          </p:cNvPr>
          <p:cNvSpPr>
            <a:spLocks noGrp="1"/>
          </p:cNvSpPr>
          <p:nvPr>
            <p:ph type="title"/>
          </p:nvPr>
        </p:nvSpPr>
        <p:spPr/>
        <p:txBody>
          <a:bodyPr/>
          <a:lstStyle/>
          <a:p>
            <a:r>
              <a:rPr lang="nl-NL"/>
              <a:t>De aanleiding</a:t>
            </a:r>
          </a:p>
        </p:txBody>
      </p:sp>
      <p:sp>
        <p:nvSpPr>
          <p:cNvPr id="6" name="Rectangle 1">
            <a:extLst>
              <a:ext uri="{FF2B5EF4-FFF2-40B4-BE49-F238E27FC236}">
                <a16:creationId xmlns:a16="http://schemas.microsoft.com/office/drawing/2014/main" id="{51978075-0801-4B63-BE4D-BA643E43DDD6}"/>
              </a:ext>
            </a:extLst>
          </p:cNvPr>
          <p:cNvSpPr>
            <a:spLocks noGrp="1" noChangeArrowheads="1"/>
          </p:cNvSpPr>
          <p:nvPr>
            <p:ph idx="1"/>
          </p:nvPr>
        </p:nvSpPr>
        <p:spPr>
          <a:xfrm>
            <a:off x="628650" y="1862839"/>
            <a:ext cx="3943350" cy="4357775"/>
          </a:xfrm>
        </p:spPr>
        <p:txBody>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nl-NL" altLang="nl-NL" sz="1600" dirty="0">
                <a:solidFill>
                  <a:srgbClr val="00368A"/>
                </a:solidFill>
              </a:rPr>
              <a:t>De Gezondheidsfondsen voor Rookvrij (voorheen </a:t>
            </a:r>
            <a:r>
              <a:rPr lang="nl-NL" sz="1600" dirty="0">
                <a:solidFill>
                  <a:srgbClr val="00368A"/>
                </a:solidFill>
              </a:rPr>
              <a:t>Stichting Alliantie Nederland Rookvrij</a:t>
            </a:r>
            <a:r>
              <a:rPr lang="nl-NL" altLang="nl-NL" sz="1600" dirty="0">
                <a:solidFill>
                  <a:srgbClr val="00368A"/>
                </a:solidFill>
              </a:rPr>
              <a:t>)</a:t>
            </a:r>
            <a:r>
              <a:rPr lang="nl-NL" altLang="nl-NL" sz="1600" dirty="0"/>
              <a:t> </a:t>
            </a:r>
            <a:r>
              <a:rPr lang="nl-NL" altLang="nl-NL" sz="1600" dirty="0">
                <a:solidFill>
                  <a:srgbClr val="00368A"/>
                </a:solidFill>
              </a:rPr>
              <a:t>kende als alliantie veel partners, die zich allemaal bezig houden met het terugdringen van roken.</a:t>
            </a:r>
          </a:p>
          <a:p>
            <a:endParaRPr lang="nl-NL" altLang="nl-NL" sz="1600" dirty="0">
              <a:solidFill>
                <a:srgbClr val="00368A"/>
              </a:solidFill>
            </a:endParaRPr>
          </a:p>
          <a:p>
            <a:r>
              <a:rPr lang="nl-NL" altLang="nl-NL" sz="1600" dirty="0">
                <a:solidFill>
                  <a:srgbClr val="00368A"/>
                </a:solidFill>
              </a:rPr>
              <a:t>Samen vormen zij een sterk netwerk gericht op die ene opgave.</a:t>
            </a:r>
          </a:p>
          <a:p>
            <a:endParaRPr lang="nl-NL" altLang="nl-NL" sz="1600" dirty="0">
              <a:solidFill>
                <a:srgbClr val="00368A"/>
              </a:solidFill>
            </a:endParaRPr>
          </a:p>
          <a:p>
            <a:r>
              <a:rPr lang="nl-NL" altLang="nl-NL" sz="1600" dirty="0">
                <a:solidFill>
                  <a:srgbClr val="00368A"/>
                </a:solidFill>
              </a:rPr>
              <a:t>Het afgelopen jaar hebben we ons gericht op de vraag hoe het netwerk zou kunnen werken, en wat daarvoor nodig is.</a:t>
            </a:r>
          </a:p>
          <a:p>
            <a:pPr marL="0" indent="0">
              <a:buNone/>
            </a:pPr>
            <a:endParaRPr lang="nl-NL" altLang="nl-NL" sz="1600" dirty="0">
              <a:solidFill>
                <a:srgbClr val="00368A"/>
              </a:solidFill>
            </a:endParaRPr>
          </a:p>
          <a:p>
            <a:r>
              <a:rPr lang="nl-NL" altLang="nl-NL" sz="1600" dirty="0">
                <a:solidFill>
                  <a:srgbClr val="00368A"/>
                </a:solidFill>
              </a:rPr>
              <a:t>In deze presentatie geven we weer hoe het netwerk eruit ziet, en waar de ontwikkeling zich momenteel bevindt</a:t>
            </a:r>
          </a:p>
          <a:p>
            <a:endParaRPr lang="nl-NL" altLang="nl-NL" sz="1600" dirty="0">
              <a:solidFill>
                <a:srgbClr val="00368A"/>
              </a:solidFill>
            </a:endParaRPr>
          </a:p>
          <a:p>
            <a:endParaRPr lang="nl-NL" altLang="nl-NL" dirty="0">
              <a:solidFill>
                <a:srgbClr val="00368A"/>
              </a:solidFill>
            </a:endParaRPr>
          </a:p>
          <a:p>
            <a:pPr lvl="1"/>
            <a:endParaRPr lang="nl-NL" altLang="nl-NL" dirty="0">
              <a:solidFill>
                <a:srgbClr val="00368A"/>
              </a:solidFill>
            </a:endParaRPr>
          </a:p>
          <a:p>
            <a:endParaRPr lang="nl-NL" altLang="nl-NL" sz="1600" dirty="0">
              <a:solidFill>
                <a:srgbClr val="00368A"/>
              </a:solidFill>
            </a:endParaRPr>
          </a:p>
          <a:p>
            <a:pPr lvl="0"/>
            <a:endParaRPr lang="nl-NL" altLang="nl-NL" sz="1600" dirty="0">
              <a:solidFill>
                <a:srgbClr val="00368A"/>
              </a:solidFill>
            </a:endParaRPr>
          </a:p>
        </p:txBody>
      </p:sp>
      <p:sp>
        <p:nvSpPr>
          <p:cNvPr id="5" name="Tijdelijke aanduiding voor dianummer 4">
            <a:extLst>
              <a:ext uri="{FF2B5EF4-FFF2-40B4-BE49-F238E27FC236}">
                <a16:creationId xmlns:a16="http://schemas.microsoft.com/office/drawing/2014/main" id="{DE3D6D9C-73D4-4083-B8FF-B7DD2ADB5859}"/>
              </a:ext>
            </a:extLst>
          </p:cNvPr>
          <p:cNvSpPr>
            <a:spLocks noGrp="1"/>
          </p:cNvSpPr>
          <p:nvPr>
            <p:ph type="sldNum" sz="quarter" idx="12"/>
          </p:nvPr>
        </p:nvSpPr>
        <p:spPr/>
        <p:txBody>
          <a:bodyPr/>
          <a:lstStyle/>
          <a:p>
            <a:fld id="{497EA917-A63B-4C26-AD9D-93897ADCCBFC}" type="slidenum">
              <a:rPr lang="nl-NL" smtClean="0"/>
              <a:pPr/>
              <a:t>3</a:t>
            </a:fld>
            <a:endParaRPr lang="nl-NL"/>
          </a:p>
        </p:txBody>
      </p:sp>
      <p:grpSp>
        <p:nvGrpSpPr>
          <p:cNvPr id="7" name="Groep 6">
            <a:extLst>
              <a:ext uri="{FF2B5EF4-FFF2-40B4-BE49-F238E27FC236}">
                <a16:creationId xmlns:a16="http://schemas.microsoft.com/office/drawing/2014/main" id="{E02F837A-74B0-4D8E-82CF-B1DE355D9991}"/>
              </a:ext>
            </a:extLst>
          </p:cNvPr>
          <p:cNvGrpSpPr/>
          <p:nvPr/>
        </p:nvGrpSpPr>
        <p:grpSpPr>
          <a:xfrm>
            <a:off x="5316267" y="1820262"/>
            <a:ext cx="3141933" cy="4207854"/>
            <a:chOff x="3638988" y="2652236"/>
            <a:chExt cx="2879764" cy="4148722"/>
          </a:xfrm>
        </p:grpSpPr>
        <p:pic>
          <p:nvPicPr>
            <p:cNvPr id="8" name="Afbeelding 7" descr="Afbeelding met tekst&#10;&#10;Beschrijving is gegenereerd met zeer hoge betrouwbaarheid">
              <a:extLst>
                <a:ext uri="{FF2B5EF4-FFF2-40B4-BE49-F238E27FC236}">
                  <a16:creationId xmlns:a16="http://schemas.microsoft.com/office/drawing/2014/main" id="{E3FC8625-8EB7-4E15-BAB5-3E9F76CCEE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0" t="4299" r="3196" b="2191"/>
            <a:stretch/>
          </p:blipFill>
          <p:spPr>
            <a:xfrm>
              <a:off x="3638988" y="2652236"/>
              <a:ext cx="2879764" cy="4148722"/>
            </a:xfrm>
            <a:prstGeom prst="rect">
              <a:avLst/>
            </a:prstGeom>
          </p:spPr>
        </p:pic>
        <p:sp>
          <p:nvSpPr>
            <p:cNvPr id="9" name="Rechthoek 8">
              <a:extLst>
                <a:ext uri="{FF2B5EF4-FFF2-40B4-BE49-F238E27FC236}">
                  <a16:creationId xmlns:a16="http://schemas.microsoft.com/office/drawing/2014/main" id="{CE87C05C-0E8E-4495-8266-07FBB7DC3673}"/>
                </a:ext>
              </a:extLst>
            </p:cNvPr>
            <p:cNvSpPr/>
            <p:nvPr/>
          </p:nvSpPr>
          <p:spPr>
            <a:xfrm>
              <a:off x="4708071" y="2694214"/>
              <a:ext cx="642258" cy="303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761ED2B7-270B-4215-8733-50406D4AD00D}"/>
                </a:ext>
              </a:extLst>
            </p:cNvPr>
            <p:cNvSpPr/>
            <p:nvPr/>
          </p:nvSpPr>
          <p:spPr>
            <a:xfrm rot="20423657">
              <a:off x="4703554" y="2659762"/>
              <a:ext cx="642258" cy="303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3840B598-5B82-418C-A025-FF38D44F374C}"/>
                </a:ext>
              </a:extLst>
            </p:cNvPr>
            <p:cNvSpPr txBox="1"/>
            <p:nvPr/>
          </p:nvSpPr>
          <p:spPr>
            <a:xfrm rot="21436907">
              <a:off x="4468316" y="2664070"/>
              <a:ext cx="1470487" cy="364142"/>
            </a:xfrm>
            <a:prstGeom prst="rect">
              <a:avLst/>
            </a:prstGeom>
            <a:noFill/>
          </p:spPr>
          <p:txBody>
            <a:bodyPr wrap="square" rtlCol="0">
              <a:spAutoFit/>
            </a:bodyPr>
            <a:lstStyle/>
            <a:p>
              <a:r>
                <a:rPr lang="nl-NL" b="1" dirty="0">
                  <a:solidFill>
                    <a:srgbClr val="000000"/>
                  </a:solidFill>
                  <a:latin typeface="Segoe Print" panose="02000600000000000000" pitchFamily="2" charset="0"/>
                </a:rPr>
                <a:t>Opgave</a:t>
              </a:r>
            </a:p>
          </p:txBody>
        </p:sp>
      </p:grpSp>
    </p:spTree>
    <p:extLst>
      <p:ext uri="{BB962C8B-B14F-4D97-AF65-F5344CB8AC3E}">
        <p14:creationId xmlns:p14="http://schemas.microsoft.com/office/powerpoint/2010/main" val="175097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tekst&#10;&#10;Automatisch gegenereerde beschrijving">
            <a:extLst>
              <a:ext uri="{FF2B5EF4-FFF2-40B4-BE49-F238E27FC236}">
                <a16:creationId xmlns:a16="http://schemas.microsoft.com/office/drawing/2014/main" id="{F3C7B897-AF01-48BE-9AB4-038741F93A5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991" r="3675" b="-1"/>
          <a:stretch/>
        </p:blipFill>
        <p:spPr>
          <a:xfrm>
            <a:off x="20" y="10"/>
            <a:ext cx="9143980" cy="6857990"/>
          </a:xfrm>
          <a:prstGeom prst="rect">
            <a:avLst/>
          </a:prstGeom>
        </p:spPr>
      </p:pic>
      <p:sp>
        <p:nvSpPr>
          <p:cNvPr id="2" name="Tekstvak 1">
            <a:extLst>
              <a:ext uri="{FF2B5EF4-FFF2-40B4-BE49-F238E27FC236}">
                <a16:creationId xmlns:a16="http://schemas.microsoft.com/office/drawing/2014/main" id="{01DD8787-53DD-46F7-B694-41128B941265}"/>
              </a:ext>
            </a:extLst>
          </p:cNvPr>
          <p:cNvSpPr txBox="1"/>
          <p:nvPr/>
        </p:nvSpPr>
        <p:spPr>
          <a:xfrm>
            <a:off x="7960329" y="6499887"/>
            <a:ext cx="1705384" cy="261610"/>
          </a:xfrm>
          <a:prstGeom prst="rect">
            <a:avLst/>
          </a:prstGeom>
          <a:noFill/>
        </p:spPr>
        <p:txBody>
          <a:bodyPr wrap="square" rtlCol="0">
            <a:spAutoFit/>
          </a:bodyPr>
          <a:lstStyle/>
          <a:p>
            <a:r>
              <a:rPr lang="nl-NL" sz="1100" i="1" dirty="0">
                <a:solidFill>
                  <a:schemeClr val="bg1"/>
                </a:solidFill>
              </a:rPr>
              <a:t>@ Common Eye</a:t>
            </a:r>
          </a:p>
        </p:txBody>
      </p:sp>
    </p:spTree>
    <p:extLst>
      <p:ext uri="{BB962C8B-B14F-4D97-AF65-F5344CB8AC3E}">
        <p14:creationId xmlns:p14="http://schemas.microsoft.com/office/powerpoint/2010/main" val="221653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08183-6190-4AC7-938A-A48835991571}"/>
              </a:ext>
            </a:extLst>
          </p:cNvPr>
          <p:cNvSpPr>
            <a:spLocks noGrp="1"/>
          </p:cNvSpPr>
          <p:nvPr>
            <p:ph type="title"/>
          </p:nvPr>
        </p:nvSpPr>
        <p:spPr/>
        <p:txBody>
          <a:bodyPr/>
          <a:lstStyle/>
          <a:p>
            <a:r>
              <a:rPr lang="nl-NL" dirty="0">
                <a:solidFill>
                  <a:srgbClr val="259E5A"/>
                </a:solidFill>
              </a:rPr>
              <a:t>Hoe werkt een netwerk</a:t>
            </a:r>
          </a:p>
        </p:txBody>
      </p:sp>
      <p:sp>
        <p:nvSpPr>
          <p:cNvPr id="5" name="Tijdelijke aanduiding voor dianummer 4">
            <a:extLst>
              <a:ext uri="{FF2B5EF4-FFF2-40B4-BE49-F238E27FC236}">
                <a16:creationId xmlns:a16="http://schemas.microsoft.com/office/drawing/2014/main" id="{E88E2DB2-8910-4C25-A7C0-7E172D3B2D0B}"/>
              </a:ext>
            </a:extLst>
          </p:cNvPr>
          <p:cNvSpPr>
            <a:spLocks noGrp="1"/>
          </p:cNvSpPr>
          <p:nvPr>
            <p:ph type="sldNum" sz="quarter" idx="12"/>
          </p:nvPr>
        </p:nvSpPr>
        <p:spPr/>
        <p:txBody>
          <a:bodyPr/>
          <a:lstStyle/>
          <a:p>
            <a:fld id="{497EA917-A63B-4C26-AD9D-93897ADCCBFC}" type="slidenum">
              <a:rPr lang="nl-NL" smtClean="0"/>
              <a:pPr/>
              <a:t>5</a:t>
            </a:fld>
            <a:endParaRPr lang="nl-NL" dirty="0"/>
          </a:p>
        </p:txBody>
      </p:sp>
      <p:sp>
        <p:nvSpPr>
          <p:cNvPr id="4" name="Rectangle 4">
            <a:extLst>
              <a:ext uri="{FF2B5EF4-FFF2-40B4-BE49-F238E27FC236}">
                <a16:creationId xmlns:a16="http://schemas.microsoft.com/office/drawing/2014/main" id="{CB8D1117-42B8-4D7D-87AB-E32B3F25C60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pSp>
        <p:nvGrpSpPr>
          <p:cNvPr id="13" name="Groep 12">
            <a:extLst>
              <a:ext uri="{FF2B5EF4-FFF2-40B4-BE49-F238E27FC236}">
                <a16:creationId xmlns:a16="http://schemas.microsoft.com/office/drawing/2014/main" id="{C69FA0B8-5D40-4678-A33C-F38C77E6E801}"/>
              </a:ext>
            </a:extLst>
          </p:cNvPr>
          <p:cNvGrpSpPr/>
          <p:nvPr/>
        </p:nvGrpSpPr>
        <p:grpSpPr>
          <a:xfrm>
            <a:off x="471982" y="1159765"/>
            <a:ext cx="8439262" cy="5379148"/>
            <a:chOff x="700586" y="316017"/>
            <a:chExt cx="8439262" cy="5379148"/>
          </a:xfrm>
        </p:grpSpPr>
        <p:sp>
          <p:nvSpPr>
            <p:cNvPr id="14" name="Afgeronde rechthoek 35">
              <a:extLst>
                <a:ext uri="{FF2B5EF4-FFF2-40B4-BE49-F238E27FC236}">
                  <a16:creationId xmlns:a16="http://schemas.microsoft.com/office/drawing/2014/main" id="{B7CF15FC-992D-4CBA-8F51-4C035E7BBA88}"/>
                </a:ext>
              </a:extLst>
            </p:cNvPr>
            <p:cNvSpPr/>
            <p:nvPr/>
          </p:nvSpPr>
          <p:spPr>
            <a:xfrm>
              <a:off x="700586" y="4037815"/>
              <a:ext cx="7338440" cy="1657350"/>
            </a:xfrm>
            <a:prstGeom prst="roundRect">
              <a:avLst/>
            </a:prstGeom>
            <a:noFill/>
            <a:ln w="190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Gelijkbenige driehoek 14">
              <a:extLst>
                <a:ext uri="{FF2B5EF4-FFF2-40B4-BE49-F238E27FC236}">
                  <a16:creationId xmlns:a16="http://schemas.microsoft.com/office/drawing/2014/main" id="{357C595C-C0BC-4749-9EE3-BB5F8732731E}"/>
                </a:ext>
              </a:extLst>
            </p:cNvPr>
            <p:cNvSpPr/>
            <p:nvPr/>
          </p:nvSpPr>
          <p:spPr>
            <a:xfrm>
              <a:off x="1916448" y="4795273"/>
              <a:ext cx="832104" cy="642938"/>
            </a:xfrm>
            <a:prstGeom prst="triangle">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Gelijkbenige driehoek 15">
              <a:extLst>
                <a:ext uri="{FF2B5EF4-FFF2-40B4-BE49-F238E27FC236}">
                  <a16:creationId xmlns:a16="http://schemas.microsoft.com/office/drawing/2014/main" id="{B6CE970E-C62C-4A50-BA1B-AB183D1DD676}"/>
                </a:ext>
              </a:extLst>
            </p:cNvPr>
            <p:cNvSpPr/>
            <p:nvPr/>
          </p:nvSpPr>
          <p:spPr>
            <a:xfrm rot="10800000">
              <a:off x="3368407" y="4247167"/>
              <a:ext cx="832104" cy="642938"/>
            </a:xfrm>
            <a:prstGeom prst="triangle">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Gelijkbenige driehoek 16">
              <a:extLst>
                <a:ext uri="{FF2B5EF4-FFF2-40B4-BE49-F238E27FC236}">
                  <a16:creationId xmlns:a16="http://schemas.microsoft.com/office/drawing/2014/main" id="{08A01FA0-DDA0-4AF4-BBAF-FCC9A6E9CE85}"/>
                </a:ext>
              </a:extLst>
            </p:cNvPr>
            <p:cNvSpPr/>
            <p:nvPr/>
          </p:nvSpPr>
          <p:spPr>
            <a:xfrm>
              <a:off x="4413982" y="4439322"/>
              <a:ext cx="832104" cy="642938"/>
            </a:xfrm>
            <a:prstGeom prst="triangle">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Gelijkbenige driehoek 17">
              <a:extLst>
                <a:ext uri="{FF2B5EF4-FFF2-40B4-BE49-F238E27FC236}">
                  <a16:creationId xmlns:a16="http://schemas.microsoft.com/office/drawing/2014/main" id="{DFB2F48E-D70F-4C76-86FA-3DA78864E81E}"/>
                </a:ext>
              </a:extLst>
            </p:cNvPr>
            <p:cNvSpPr/>
            <p:nvPr/>
          </p:nvSpPr>
          <p:spPr>
            <a:xfrm>
              <a:off x="5397248" y="4235460"/>
              <a:ext cx="832104" cy="642938"/>
            </a:xfrm>
            <a:prstGeom prst="triangle">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92ECFCF4-0BDE-46BC-B1D6-2081FF2A391A}"/>
                </a:ext>
              </a:extLst>
            </p:cNvPr>
            <p:cNvSpPr txBox="1"/>
            <p:nvPr/>
          </p:nvSpPr>
          <p:spPr>
            <a:xfrm>
              <a:off x="6955349" y="4287441"/>
              <a:ext cx="2015716" cy="1015663"/>
            </a:xfrm>
            <a:prstGeom prst="rect">
              <a:avLst/>
            </a:prstGeom>
            <a:solidFill>
              <a:schemeClr val="bg1"/>
            </a:solidFill>
          </p:spPr>
          <p:txBody>
            <a:bodyPr wrap="square" rtlCol="0">
              <a:spAutoFit/>
            </a:bodyPr>
            <a:lstStyle/>
            <a:p>
              <a:pPr algn="ctr"/>
              <a:r>
                <a:rPr lang="nl-NL" sz="2000"/>
                <a:t>Deelnemers en hun onderlinge verbinding</a:t>
              </a:r>
            </a:p>
          </p:txBody>
        </p:sp>
        <p:sp>
          <p:nvSpPr>
            <p:cNvPr id="20" name="Rechthoek 19">
              <a:extLst>
                <a:ext uri="{FF2B5EF4-FFF2-40B4-BE49-F238E27FC236}">
                  <a16:creationId xmlns:a16="http://schemas.microsoft.com/office/drawing/2014/main" id="{86294E6F-6642-48DB-88C7-0A6E29F77E7C}"/>
                </a:ext>
              </a:extLst>
            </p:cNvPr>
            <p:cNvSpPr/>
            <p:nvPr/>
          </p:nvSpPr>
          <p:spPr>
            <a:xfrm>
              <a:off x="2257427" y="2065928"/>
              <a:ext cx="685800" cy="614363"/>
            </a:xfrm>
            <a:prstGeom prst="rect">
              <a:avLst/>
            </a:prstGeom>
            <a:solidFill>
              <a:srgbClr val="259E5A"/>
            </a:solidFill>
            <a:ln>
              <a:solidFill>
                <a:srgbClr val="259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816CE95E-524B-462D-BF7C-9F669703E3BE}"/>
                </a:ext>
              </a:extLst>
            </p:cNvPr>
            <p:cNvSpPr/>
            <p:nvPr/>
          </p:nvSpPr>
          <p:spPr>
            <a:xfrm>
              <a:off x="3814764" y="1550389"/>
              <a:ext cx="771525" cy="747119"/>
            </a:xfrm>
            <a:prstGeom prst="ellipse">
              <a:avLst/>
            </a:prstGeom>
            <a:solidFill>
              <a:srgbClr val="259E5A"/>
            </a:solidFill>
            <a:ln>
              <a:solidFill>
                <a:srgbClr val="259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Zeshoek 21">
              <a:extLst>
                <a:ext uri="{FF2B5EF4-FFF2-40B4-BE49-F238E27FC236}">
                  <a16:creationId xmlns:a16="http://schemas.microsoft.com/office/drawing/2014/main" id="{85362444-F4E1-4350-A703-D32D25BB70E4}"/>
                </a:ext>
              </a:extLst>
            </p:cNvPr>
            <p:cNvSpPr/>
            <p:nvPr/>
          </p:nvSpPr>
          <p:spPr>
            <a:xfrm>
              <a:off x="5643563" y="1999551"/>
              <a:ext cx="842963" cy="747119"/>
            </a:xfrm>
            <a:prstGeom prst="hexagon">
              <a:avLst/>
            </a:prstGeom>
            <a:solidFill>
              <a:srgbClr val="259E5A"/>
            </a:solidFill>
            <a:ln>
              <a:solidFill>
                <a:srgbClr val="259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met pijl 22">
              <a:extLst>
                <a:ext uri="{FF2B5EF4-FFF2-40B4-BE49-F238E27FC236}">
                  <a16:creationId xmlns:a16="http://schemas.microsoft.com/office/drawing/2014/main" id="{288BFB28-4A86-4846-B405-B9421E0C4E77}"/>
                </a:ext>
              </a:extLst>
            </p:cNvPr>
            <p:cNvCxnSpPr>
              <a:stCxn id="15" idx="0"/>
              <a:endCxn id="20" idx="2"/>
            </p:cNvCxnSpPr>
            <p:nvPr/>
          </p:nvCxnSpPr>
          <p:spPr>
            <a:xfrm flipV="1">
              <a:off x="2332500" y="2680291"/>
              <a:ext cx="267827" cy="2114982"/>
            </a:xfrm>
            <a:prstGeom prst="straightConnector1">
              <a:avLst/>
            </a:prstGeom>
            <a:ln w="12700">
              <a:solidFill>
                <a:srgbClr val="009DE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a:extLst>
                <a:ext uri="{FF2B5EF4-FFF2-40B4-BE49-F238E27FC236}">
                  <a16:creationId xmlns:a16="http://schemas.microsoft.com/office/drawing/2014/main" id="{53F0C24E-5EDD-48BC-96DA-B1FF968CC9EA}"/>
                </a:ext>
              </a:extLst>
            </p:cNvPr>
            <p:cNvCxnSpPr>
              <a:cxnSpLocks/>
              <a:stCxn id="16" idx="3"/>
            </p:cNvCxnSpPr>
            <p:nvPr/>
          </p:nvCxnSpPr>
          <p:spPr>
            <a:xfrm flipH="1" flipV="1">
              <a:off x="2644503" y="2680291"/>
              <a:ext cx="1139956" cy="1566876"/>
            </a:xfrm>
            <a:prstGeom prst="straightConnector1">
              <a:avLst/>
            </a:prstGeom>
            <a:ln w="12700">
              <a:solidFill>
                <a:srgbClr val="009DE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67D72EF8-276D-4542-A6D9-1090C95D8585}"/>
                </a:ext>
              </a:extLst>
            </p:cNvPr>
            <p:cNvCxnSpPr>
              <a:cxnSpLocks/>
              <a:stCxn id="17" idx="0"/>
              <a:endCxn id="21" idx="4"/>
            </p:cNvCxnSpPr>
            <p:nvPr/>
          </p:nvCxnSpPr>
          <p:spPr>
            <a:xfrm flipH="1" flipV="1">
              <a:off x="4200527" y="2297508"/>
              <a:ext cx="629507" cy="2141814"/>
            </a:xfrm>
            <a:prstGeom prst="straightConnector1">
              <a:avLst/>
            </a:prstGeom>
            <a:ln w="12700">
              <a:solidFill>
                <a:srgbClr val="009DE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59D020D1-0EE7-4D50-A85D-568D80774557}"/>
                </a:ext>
              </a:extLst>
            </p:cNvPr>
            <p:cNvCxnSpPr>
              <a:cxnSpLocks/>
              <a:stCxn id="16" idx="3"/>
              <a:endCxn id="21" idx="4"/>
            </p:cNvCxnSpPr>
            <p:nvPr/>
          </p:nvCxnSpPr>
          <p:spPr>
            <a:xfrm flipV="1">
              <a:off x="3784459" y="2297508"/>
              <a:ext cx="416068" cy="1949659"/>
            </a:xfrm>
            <a:prstGeom prst="straightConnector1">
              <a:avLst/>
            </a:prstGeom>
            <a:ln w="12700">
              <a:solidFill>
                <a:srgbClr val="009DE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13AE8EE7-9863-414E-B1F3-B4FF0954414A}"/>
                </a:ext>
              </a:extLst>
            </p:cNvPr>
            <p:cNvCxnSpPr>
              <a:stCxn id="18" idx="0"/>
            </p:cNvCxnSpPr>
            <p:nvPr/>
          </p:nvCxnSpPr>
          <p:spPr>
            <a:xfrm flipV="1">
              <a:off x="5813300" y="2746670"/>
              <a:ext cx="251744" cy="1488790"/>
            </a:xfrm>
            <a:prstGeom prst="straightConnector1">
              <a:avLst/>
            </a:prstGeom>
            <a:ln w="12700">
              <a:solidFill>
                <a:srgbClr val="009DE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E449900D-F28A-4F21-A681-21F14097BE5D}"/>
                </a:ext>
              </a:extLst>
            </p:cNvPr>
            <p:cNvCxnSpPr>
              <a:cxnSpLocks/>
              <a:stCxn id="17" idx="0"/>
            </p:cNvCxnSpPr>
            <p:nvPr/>
          </p:nvCxnSpPr>
          <p:spPr>
            <a:xfrm flipV="1">
              <a:off x="4830034" y="2741809"/>
              <a:ext cx="1235010" cy="1697513"/>
            </a:xfrm>
            <a:prstGeom prst="straightConnector1">
              <a:avLst/>
            </a:prstGeom>
            <a:ln w="12700">
              <a:solidFill>
                <a:srgbClr val="009DE0"/>
              </a:solidFill>
              <a:tailEnd type="triangle"/>
            </a:ln>
          </p:spPr>
          <p:style>
            <a:lnRef idx="1">
              <a:schemeClr val="accent1"/>
            </a:lnRef>
            <a:fillRef idx="0">
              <a:schemeClr val="accent1"/>
            </a:fillRef>
            <a:effectRef idx="0">
              <a:schemeClr val="accent1"/>
            </a:effectRef>
            <a:fontRef idx="minor">
              <a:schemeClr val="tx1"/>
            </a:fontRef>
          </p:style>
        </p:cxnSp>
        <p:sp>
          <p:nvSpPr>
            <p:cNvPr id="29" name="Gelijkbenige driehoek 28">
              <a:extLst>
                <a:ext uri="{FF2B5EF4-FFF2-40B4-BE49-F238E27FC236}">
                  <a16:creationId xmlns:a16="http://schemas.microsoft.com/office/drawing/2014/main" id="{504D0BAE-3A9A-4D13-BBFA-7431D81C2963}"/>
                </a:ext>
              </a:extLst>
            </p:cNvPr>
            <p:cNvSpPr/>
            <p:nvPr/>
          </p:nvSpPr>
          <p:spPr>
            <a:xfrm>
              <a:off x="1500396" y="316017"/>
              <a:ext cx="832104" cy="642938"/>
            </a:xfrm>
            <a:prstGeom prst="triangle">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0" name="Rechte verbindingslijn met pijl 29">
              <a:extLst>
                <a:ext uri="{FF2B5EF4-FFF2-40B4-BE49-F238E27FC236}">
                  <a16:creationId xmlns:a16="http://schemas.microsoft.com/office/drawing/2014/main" id="{3B3D4767-5B56-43C7-BCB8-3C6CC9186E27}"/>
                </a:ext>
              </a:extLst>
            </p:cNvPr>
            <p:cNvCxnSpPr>
              <a:cxnSpLocks/>
              <a:stCxn id="29" idx="3"/>
              <a:endCxn id="20" idx="0"/>
            </p:cNvCxnSpPr>
            <p:nvPr/>
          </p:nvCxnSpPr>
          <p:spPr>
            <a:xfrm>
              <a:off x="1916448" y="958955"/>
              <a:ext cx="683879" cy="1106973"/>
            </a:xfrm>
            <a:prstGeom prst="straightConnector1">
              <a:avLst/>
            </a:prstGeom>
            <a:ln w="12700">
              <a:solidFill>
                <a:schemeClr val="tx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FEC4BE03-097C-4C86-A309-D3DE313ADBEF}"/>
                </a:ext>
              </a:extLst>
            </p:cNvPr>
            <p:cNvCxnSpPr>
              <a:cxnSpLocks/>
              <a:stCxn id="34" idx="3"/>
              <a:endCxn id="21" idx="7"/>
            </p:cNvCxnSpPr>
            <p:nvPr/>
          </p:nvCxnSpPr>
          <p:spPr>
            <a:xfrm flipH="1">
              <a:off x="4473302" y="1156689"/>
              <a:ext cx="143276" cy="503113"/>
            </a:xfrm>
            <a:prstGeom prst="straightConnector1">
              <a:avLst/>
            </a:prstGeom>
            <a:ln w="12700">
              <a:solidFill>
                <a:schemeClr val="tx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Afgeronde rechthoek 35">
              <a:extLst>
                <a:ext uri="{FF2B5EF4-FFF2-40B4-BE49-F238E27FC236}">
                  <a16:creationId xmlns:a16="http://schemas.microsoft.com/office/drawing/2014/main" id="{3252C45D-2BDD-4721-9E40-8466762D8D48}"/>
                </a:ext>
              </a:extLst>
            </p:cNvPr>
            <p:cNvSpPr/>
            <p:nvPr/>
          </p:nvSpPr>
          <p:spPr>
            <a:xfrm>
              <a:off x="744761" y="1298672"/>
              <a:ext cx="7338441" cy="2218844"/>
            </a:xfrm>
            <a:prstGeom prst="roundRect">
              <a:avLst/>
            </a:prstGeom>
            <a:noFill/>
            <a:ln w="19050">
              <a:solidFill>
                <a:srgbClr val="009DE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Gelijkbenige driehoek 33">
              <a:extLst>
                <a:ext uri="{FF2B5EF4-FFF2-40B4-BE49-F238E27FC236}">
                  <a16:creationId xmlns:a16="http://schemas.microsoft.com/office/drawing/2014/main" id="{F3F9A1D5-CD9E-45CC-9DD1-885EED35FFA1}"/>
                </a:ext>
              </a:extLst>
            </p:cNvPr>
            <p:cNvSpPr/>
            <p:nvPr/>
          </p:nvSpPr>
          <p:spPr>
            <a:xfrm>
              <a:off x="4200526" y="513751"/>
              <a:ext cx="832104" cy="642938"/>
            </a:xfrm>
            <a:prstGeom prst="triangle">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4">
              <a:extLst>
                <a:ext uri="{FF2B5EF4-FFF2-40B4-BE49-F238E27FC236}">
                  <a16:creationId xmlns:a16="http://schemas.microsoft.com/office/drawing/2014/main" id="{A5F1DFA1-50A8-4C17-A2B1-E7367C82386D}"/>
                </a:ext>
              </a:extLst>
            </p:cNvPr>
            <p:cNvSpPr txBox="1"/>
            <p:nvPr/>
          </p:nvSpPr>
          <p:spPr>
            <a:xfrm>
              <a:off x="6786566" y="1916457"/>
              <a:ext cx="2353282" cy="1015663"/>
            </a:xfrm>
            <a:prstGeom prst="rect">
              <a:avLst/>
            </a:prstGeom>
            <a:solidFill>
              <a:schemeClr val="bg1"/>
            </a:solidFill>
          </p:spPr>
          <p:txBody>
            <a:bodyPr wrap="square" rtlCol="0">
              <a:spAutoFit/>
            </a:bodyPr>
            <a:lstStyle/>
            <a:p>
              <a:pPr algn="ctr"/>
              <a:r>
                <a:rPr lang="nl-NL" sz="2000"/>
                <a:t>Coalities van deelnemers die samen iets doen</a:t>
              </a:r>
            </a:p>
          </p:txBody>
        </p:sp>
        <p:cxnSp>
          <p:nvCxnSpPr>
            <p:cNvPr id="37" name="Rechte verbindingslijn met pijl 36">
              <a:extLst>
                <a:ext uri="{FF2B5EF4-FFF2-40B4-BE49-F238E27FC236}">
                  <a16:creationId xmlns:a16="http://schemas.microsoft.com/office/drawing/2014/main" id="{1D39F6BD-F1A9-4059-821C-99129CB9FED7}"/>
                </a:ext>
              </a:extLst>
            </p:cNvPr>
            <p:cNvCxnSpPr>
              <a:cxnSpLocks/>
              <a:stCxn id="16" idx="3"/>
            </p:cNvCxnSpPr>
            <p:nvPr/>
          </p:nvCxnSpPr>
          <p:spPr>
            <a:xfrm flipV="1">
              <a:off x="3784459" y="2741809"/>
              <a:ext cx="2310679" cy="1505358"/>
            </a:xfrm>
            <a:prstGeom prst="straightConnector1">
              <a:avLst/>
            </a:prstGeom>
            <a:ln w="12700">
              <a:solidFill>
                <a:srgbClr val="009DE0"/>
              </a:solidFill>
              <a:tailEnd type="triangle"/>
            </a:ln>
          </p:spPr>
          <p:style>
            <a:lnRef idx="1">
              <a:schemeClr val="accent1"/>
            </a:lnRef>
            <a:fillRef idx="0">
              <a:schemeClr val="accent1"/>
            </a:fillRef>
            <a:effectRef idx="0">
              <a:schemeClr val="accent1"/>
            </a:effectRef>
            <a:fontRef idx="minor">
              <a:schemeClr val="tx1"/>
            </a:fontRef>
          </p:style>
        </p:cxnSp>
        <p:sp>
          <p:nvSpPr>
            <p:cNvPr id="38" name="Tekstvak 37">
              <a:extLst>
                <a:ext uri="{FF2B5EF4-FFF2-40B4-BE49-F238E27FC236}">
                  <a16:creationId xmlns:a16="http://schemas.microsoft.com/office/drawing/2014/main" id="{8AF909E1-23B6-4B25-B561-71FB99ED5F89}"/>
                </a:ext>
              </a:extLst>
            </p:cNvPr>
            <p:cNvSpPr txBox="1"/>
            <p:nvPr/>
          </p:nvSpPr>
          <p:spPr>
            <a:xfrm>
              <a:off x="777027" y="4093763"/>
              <a:ext cx="1760645" cy="307777"/>
            </a:xfrm>
            <a:prstGeom prst="rect">
              <a:avLst/>
            </a:prstGeom>
            <a:noFill/>
          </p:spPr>
          <p:txBody>
            <a:bodyPr wrap="square" rtlCol="0">
              <a:spAutoFit/>
            </a:bodyPr>
            <a:lstStyle/>
            <a:p>
              <a:r>
                <a:rPr lang="nl-NL" sz="1400" i="1">
                  <a:solidFill>
                    <a:schemeClr val="bg1">
                      <a:lumMod val="50000"/>
                    </a:schemeClr>
                  </a:solidFill>
                  <a:latin typeface="Arial" panose="020B0604020202020204" pitchFamily="34" charset="0"/>
                  <a:cs typeface="Arial" panose="020B0604020202020204" pitchFamily="34" charset="0"/>
                </a:rPr>
                <a:t>Wat verbindt ons?</a:t>
              </a:r>
            </a:p>
          </p:txBody>
        </p:sp>
        <p:sp>
          <p:nvSpPr>
            <p:cNvPr id="39" name="Tekstvak 38">
              <a:extLst>
                <a:ext uri="{FF2B5EF4-FFF2-40B4-BE49-F238E27FC236}">
                  <a16:creationId xmlns:a16="http://schemas.microsoft.com/office/drawing/2014/main" id="{FAFEC495-F9CF-4523-9E2D-B1D986CF879D}"/>
                </a:ext>
              </a:extLst>
            </p:cNvPr>
            <p:cNvSpPr txBox="1"/>
            <p:nvPr/>
          </p:nvSpPr>
          <p:spPr>
            <a:xfrm>
              <a:off x="777027" y="1418096"/>
              <a:ext cx="2519221" cy="307777"/>
            </a:xfrm>
            <a:prstGeom prst="rect">
              <a:avLst/>
            </a:prstGeom>
            <a:noFill/>
          </p:spPr>
          <p:txBody>
            <a:bodyPr wrap="square" rtlCol="0">
              <a:spAutoFit/>
            </a:bodyPr>
            <a:lstStyle/>
            <a:p>
              <a:r>
                <a:rPr lang="nl-NL" sz="1400" i="1">
                  <a:solidFill>
                    <a:schemeClr val="bg1">
                      <a:lumMod val="50000"/>
                    </a:schemeClr>
                  </a:solidFill>
                  <a:latin typeface="Arial" panose="020B0604020202020204" pitchFamily="34" charset="0"/>
                  <a:cs typeface="Arial" panose="020B0604020202020204" pitchFamily="34" charset="0"/>
                </a:rPr>
                <a:t>Wie doen wat met elkaar?</a:t>
              </a:r>
            </a:p>
          </p:txBody>
        </p:sp>
        <p:sp>
          <p:nvSpPr>
            <p:cNvPr id="42" name="Tekstvak 41">
              <a:extLst>
                <a:ext uri="{FF2B5EF4-FFF2-40B4-BE49-F238E27FC236}">
                  <a16:creationId xmlns:a16="http://schemas.microsoft.com/office/drawing/2014/main" id="{6B8709EB-0621-43DF-BD80-EA7B51EE5C0C}"/>
                </a:ext>
              </a:extLst>
            </p:cNvPr>
            <p:cNvSpPr txBox="1"/>
            <p:nvPr/>
          </p:nvSpPr>
          <p:spPr>
            <a:xfrm>
              <a:off x="4452232" y="5218823"/>
              <a:ext cx="2117297" cy="307777"/>
            </a:xfrm>
            <a:prstGeom prst="rect">
              <a:avLst/>
            </a:prstGeom>
            <a:noFill/>
          </p:spPr>
          <p:txBody>
            <a:bodyPr wrap="square" rtlCol="0">
              <a:spAutoFit/>
            </a:bodyPr>
            <a:lstStyle/>
            <a:p>
              <a:r>
                <a:rPr lang="nl-NL" sz="1400" i="1">
                  <a:solidFill>
                    <a:schemeClr val="bg1">
                      <a:lumMod val="50000"/>
                    </a:schemeClr>
                  </a:solidFill>
                  <a:latin typeface="Arial" panose="020B0604020202020204" pitchFamily="34" charset="0"/>
                  <a:cs typeface="Arial" panose="020B0604020202020204" pitchFamily="34" charset="0"/>
                </a:rPr>
                <a:t>Hoe werken we samen?</a:t>
              </a:r>
            </a:p>
          </p:txBody>
        </p:sp>
      </p:grpSp>
      <p:sp>
        <p:nvSpPr>
          <p:cNvPr id="7" name="Tekstvak 6">
            <a:extLst>
              <a:ext uri="{FF2B5EF4-FFF2-40B4-BE49-F238E27FC236}">
                <a16:creationId xmlns:a16="http://schemas.microsoft.com/office/drawing/2014/main" id="{4814642D-04A1-4854-882F-BCFC30E1A204}"/>
              </a:ext>
            </a:extLst>
          </p:cNvPr>
          <p:cNvSpPr txBox="1"/>
          <p:nvPr/>
        </p:nvSpPr>
        <p:spPr>
          <a:xfrm>
            <a:off x="4711194" y="1533149"/>
            <a:ext cx="2123787" cy="307777"/>
          </a:xfrm>
          <a:prstGeom prst="rect">
            <a:avLst/>
          </a:prstGeom>
          <a:noFill/>
        </p:spPr>
        <p:txBody>
          <a:bodyPr wrap="none" rtlCol="0">
            <a:spAutoFit/>
          </a:bodyPr>
          <a:lstStyle/>
          <a:p>
            <a:r>
              <a:rPr lang="nl-NL" sz="1400" i="1" dirty="0"/>
              <a:t>Eventuele externe partijen</a:t>
            </a:r>
          </a:p>
        </p:txBody>
      </p:sp>
      <p:sp>
        <p:nvSpPr>
          <p:cNvPr id="32" name="Tekstvak 31">
            <a:extLst>
              <a:ext uri="{FF2B5EF4-FFF2-40B4-BE49-F238E27FC236}">
                <a16:creationId xmlns:a16="http://schemas.microsoft.com/office/drawing/2014/main" id="{F4CCE44F-994A-405F-A98E-6B47759E623E}"/>
              </a:ext>
            </a:extLst>
          </p:cNvPr>
          <p:cNvSpPr txBox="1"/>
          <p:nvPr/>
        </p:nvSpPr>
        <p:spPr>
          <a:xfrm>
            <a:off x="7734603" y="6538913"/>
            <a:ext cx="1705384" cy="261610"/>
          </a:xfrm>
          <a:prstGeom prst="rect">
            <a:avLst/>
          </a:prstGeom>
          <a:noFill/>
        </p:spPr>
        <p:txBody>
          <a:bodyPr wrap="square" rtlCol="0">
            <a:spAutoFit/>
          </a:bodyPr>
          <a:lstStyle/>
          <a:p>
            <a:r>
              <a:rPr lang="nl-NL" sz="1100" i="1" dirty="0"/>
              <a:t>@ Common Eye</a:t>
            </a:r>
          </a:p>
        </p:txBody>
      </p:sp>
    </p:spTree>
    <p:extLst>
      <p:ext uri="{BB962C8B-B14F-4D97-AF65-F5344CB8AC3E}">
        <p14:creationId xmlns:p14="http://schemas.microsoft.com/office/powerpoint/2010/main" val="223620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08183-6190-4AC7-938A-A48835991571}"/>
              </a:ext>
            </a:extLst>
          </p:cNvPr>
          <p:cNvSpPr>
            <a:spLocks noGrp="1"/>
          </p:cNvSpPr>
          <p:nvPr>
            <p:ph type="title"/>
          </p:nvPr>
        </p:nvSpPr>
        <p:spPr/>
        <p:txBody>
          <a:bodyPr/>
          <a:lstStyle/>
          <a:p>
            <a:r>
              <a:rPr lang="nl-NL" dirty="0"/>
              <a:t>Vier bouwstenen voor netwerken</a:t>
            </a:r>
            <a:br>
              <a:rPr lang="nl-NL" dirty="0"/>
            </a:br>
            <a:endParaRPr lang="nl-NL" dirty="0">
              <a:solidFill>
                <a:srgbClr val="259E5A"/>
              </a:solidFill>
            </a:endParaRPr>
          </a:p>
        </p:txBody>
      </p:sp>
      <p:sp>
        <p:nvSpPr>
          <p:cNvPr id="5" name="Tijdelijke aanduiding voor dianummer 4">
            <a:extLst>
              <a:ext uri="{FF2B5EF4-FFF2-40B4-BE49-F238E27FC236}">
                <a16:creationId xmlns:a16="http://schemas.microsoft.com/office/drawing/2014/main" id="{E88E2DB2-8910-4C25-A7C0-7E172D3B2D0B}"/>
              </a:ext>
            </a:extLst>
          </p:cNvPr>
          <p:cNvSpPr>
            <a:spLocks noGrp="1"/>
          </p:cNvSpPr>
          <p:nvPr>
            <p:ph type="sldNum" sz="quarter" idx="12"/>
          </p:nvPr>
        </p:nvSpPr>
        <p:spPr/>
        <p:txBody>
          <a:bodyPr/>
          <a:lstStyle/>
          <a:p>
            <a:fld id="{497EA917-A63B-4C26-AD9D-93897ADCCBFC}" type="slidenum">
              <a:rPr lang="nl-NL" smtClean="0"/>
              <a:pPr/>
              <a:t>6</a:t>
            </a:fld>
            <a:endParaRPr lang="nl-NL"/>
          </a:p>
        </p:txBody>
      </p:sp>
      <p:sp>
        <p:nvSpPr>
          <p:cNvPr id="4" name="Rectangle 4">
            <a:extLst>
              <a:ext uri="{FF2B5EF4-FFF2-40B4-BE49-F238E27FC236}">
                <a16:creationId xmlns:a16="http://schemas.microsoft.com/office/drawing/2014/main" id="{CB8D1117-42B8-4D7D-87AB-E32B3F25C60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8" name="Tekstvak 9">
            <a:extLst>
              <a:ext uri="{FF2B5EF4-FFF2-40B4-BE49-F238E27FC236}">
                <a16:creationId xmlns:a16="http://schemas.microsoft.com/office/drawing/2014/main" id="{C59C6C18-B1F3-4CD4-8616-5D2AE3AC6798}"/>
              </a:ext>
            </a:extLst>
          </p:cNvPr>
          <p:cNvSpPr txBox="1"/>
          <p:nvPr/>
        </p:nvSpPr>
        <p:spPr>
          <a:xfrm>
            <a:off x="1841208" y="6053932"/>
            <a:ext cx="5374482" cy="33855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r">
              <a:spcAft>
                <a:spcPts val="1000"/>
              </a:spcAft>
            </a:pPr>
            <a:r>
              <a:rPr lang="nl-NL" sz="1100" i="1" dirty="0">
                <a:solidFill>
                  <a:srgbClr val="1F497D"/>
                </a:solidFill>
                <a:effectLst/>
                <a:latin typeface="ArialMT"/>
                <a:ea typeface="MS Mincho" panose="02020609040205080304" pitchFamily="49" charset="-128"/>
                <a:cs typeface="ArialMT"/>
              </a:rPr>
              <a:t>Bouwstenen van een netwerk</a:t>
            </a:r>
            <a:br>
              <a:rPr lang="nl-NL" sz="1100" i="1" dirty="0">
                <a:solidFill>
                  <a:srgbClr val="1F497D"/>
                </a:solidFill>
                <a:effectLst/>
                <a:latin typeface="ArialMT"/>
                <a:ea typeface="MS Mincho" panose="02020609040205080304" pitchFamily="49" charset="-128"/>
                <a:cs typeface="ArialMT"/>
              </a:rPr>
            </a:br>
            <a:r>
              <a:rPr lang="nl-NL" sz="1100" i="1" dirty="0">
                <a:solidFill>
                  <a:srgbClr val="1F497D"/>
                </a:solidFill>
                <a:effectLst/>
                <a:latin typeface="ArialMT"/>
                <a:ea typeface="MS Mincho" panose="02020609040205080304" pitchFamily="49" charset="-128"/>
                <a:cs typeface="ArialMT"/>
              </a:rPr>
              <a:t>Uit: Willems, Kaats en Linck (</a:t>
            </a:r>
            <a:r>
              <a:rPr lang="nl-NL" sz="1100" i="1" dirty="0" err="1">
                <a:solidFill>
                  <a:srgbClr val="1F497D"/>
                </a:solidFill>
                <a:effectLst/>
                <a:latin typeface="ArialMT"/>
                <a:ea typeface="MS Mincho" panose="02020609040205080304" pitchFamily="49" charset="-128"/>
                <a:cs typeface="ArialMT"/>
              </a:rPr>
              <a:t>eds</a:t>
            </a:r>
            <a:r>
              <a:rPr lang="nl-NL" sz="1100" i="1" dirty="0">
                <a:solidFill>
                  <a:srgbClr val="1F497D"/>
                </a:solidFill>
                <a:effectLst/>
                <a:latin typeface="ArialMT"/>
                <a:ea typeface="MS Mincho" panose="02020609040205080304" pitchFamily="49" charset="-128"/>
                <a:cs typeface="ArialMT"/>
              </a:rPr>
              <a:t>, 2018) 'Organiseren in en met netwerken'</a:t>
            </a:r>
            <a:endParaRPr lang="nl-NL" sz="1400" i="1" dirty="0">
              <a:solidFill>
                <a:srgbClr val="1F497D"/>
              </a:solidFill>
              <a:effectLst/>
              <a:latin typeface="ArialMT"/>
              <a:ea typeface="MS Mincho" panose="02020609040205080304" pitchFamily="49" charset="-128"/>
              <a:cs typeface="ArialMT"/>
            </a:endParaRPr>
          </a:p>
        </p:txBody>
      </p:sp>
      <p:pic>
        <p:nvPicPr>
          <p:cNvPr id="12" name="Afbeelding 11">
            <a:extLst>
              <a:ext uri="{FF2B5EF4-FFF2-40B4-BE49-F238E27FC236}">
                <a16:creationId xmlns:a16="http://schemas.microsoft.com/office/drawing/2014/main" id="{9B12CD11-640E-470A-A9B2-5B63C570F48E}"/>
              </a:ext>
            </a:extLst>
          </p:cNvPr>
          <p:cNvPicPr>
            <a:picLocks noChangeAspect="1"/>
          </p:cNvPicPr>
          <p:nvPr/>
        </p:nvPicPr>
        <p:blipFill>
          <a:blip r:embed="rId2"/>
          <a:stretch>
            <a:fillRect/>
          </a:stretch>
        </p:blipFill>
        <p:spPr>
          <a:xfrm>
            <a:off x="2040593" y="1203499"/>
            <a:ext cx="4975711" cy="4767205"/>
          </a:xfrm>
          <a:prstGeom prst="rect">
            <a:avLst/>
          </a:prstGeom>
        </p:spPr>
      </p:pic>
    </p:spTree>
    <p:extLst>
      <p:ext uri="{BB962C8B-B14F-4D97-AF65-F5344CB8AC3E}">
        <p14:creationId xmlns:p14="http://schemas.microsoft.com/office/powerpoint/2010/main" val="345385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lijkbenige driehoek 3">
            <a:extLst>
              <a:ext uri="{FF2B5EF4-FFF2-40B4-BE49-F238E27FC236}">
                <a16:creationId xmlns:a16="http://schemas.microsoft.com/office/drawing/2014/main" id="{15634259-3382-4AAD-9CF0-19DBEC9CBD29}"/>
              </a:ext>
            </a:extLst>
          </p:cNvPr>
          <p:cNvSpPr/>
          <p:nvPr/>
        </p:nvSpPr>
        <p:spPr>
          <a:xfrm>
            <a:off x="1116615" y="1812617"/>
            <a:ext cx="2104104" cy="1528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1" name="Afbeelding 40">
            <a:extLst>
              <a:ext uri="{FF2B5EF4-FFF2-40B4-BE49-F238E27FC236}">
                <a16:creationId xmlns:a16="http://schemas.microsoft.com/office/drawing/2014/main" id="{F8E6EBE0-57C3-43F8-8CE5-4F3A533BB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732" y="4402601"/>
            <a:ext cx="3494974" cy="1856708"/>
          </a:xfrm>
          <a:prstGeom prst="rect">
            <a:avLst/>
          </a:prstGeom>
        </p:spPr>
      </p:pic>
      <p:pic>
        <p:nvPicPr>
          <p:cNvPr id="42" name="Afbeelding 41">
            <a:extLst>
              <a:ext uri="{FF2B5EF4-FFF2-40B4-BE49-F238E27FC236}">
                <a16:creationId xmlns:a16="http://schemas.microsoft.com/office/drawing/2014/main" id="{C218A26E-7A1A-4C9B-990F-D08E114E202F}"/>
              </a:ext>
            </a:extLst>
          </p:cNvPr>
          <p:cNvPicPr>
            <a:picLocks noChangeAspect="1"/>
          </p:cNvPicPr>
          <p:nvPr/>
        </p:nvPicPr>
        <p:blipFill>
          <a:blip r:embed="rId4"/>
          <a:stretch>
            <a:fillRect/>
          </a:stretch>
        </p:blipFill>
        <p:spPr>
          <a:xfrm>
            <a:off x="4304673" y="2524056"/>
            <a:ext cx="4750711" cy="2998927"/>
          </a:xfrm>
          <a:prstGeom prst="rect">
            <a:avLst/>
          </a:prstGeom>
        </p:spPr>
      </p:pic>
      <p:sp>
        <p:nvSpPr>
          <p:cNvPr id="34" name="Tekstvak 33">
            <a:extLst>
              <a:ext uri="{FF2B5EF4-FFF2-40B4-BE49-F238E27FC236}">
                <a16:creationId xmlns:a16="http://schemas.microsoft.com/office/drawing/2014/main" id="{95EE8911-7B65-4470-842A-BEF2F4680BDA}"/>
              </a:ext>
            </a:extLst>
          </p:cNvPr>
          <p:cNvSpPr txBox="1"/>
          <p:nvPr/>
        </p:nvSpPr>
        <p:spPr>
          <a:xfrm>
            <a:off x="1494417" y="1383310"/>
            <a:ext cx="2104104" cy="369332"/>
          </a:xfrm>
          <a:prstGeom prst="rect">
            <a:avLst/>
          </a:prstGeom>
          <a:noFill/>
        </p:spPr>
        <p:txBody>
          <a:bodyPr wrap="square" rtlCol="0">
            <a:spAutoFit/>
          </a:bodyPr>
          <a:lstStyle/>
          <a:p>
            <a:r>
              <a:rPr lang="nl-NL" dirty="0"/>
              <a:t>De stichting</a:t>
            </a:r>
          </a:p>
        </p:txBody>
      </p:sp>
      <p:sp>
        <p:nvSpPr>
          <p:cNvPr id="43" name="Tekstvak 42">
            <a:extLst>
              <a:ext uri="{FF2B5EF4-FFF2-40B4-BE49-F238E27FC236}">
                <a16:creationId xmlns:a16="http://schemas.microsoft.com/office/drawing/2014/main" id="{9D302E0C-A0A7-4613-8AA4-C6348CEFF5B5}"/>
              </a:ext>
            </a:extLst>
          </p:cNvPr>
          <p:cNvSpPr txBox="1"/>
          <p:nvPr/>
        </p:nvSpPr>
        <p:spPr>
          <a:xfrm>
            <a:off x="539765" y="4176399"/>
            <a:ext cx="4032235" cy="338554"/>
          </a:xfrm>
          <a:prstGeom prst="rect">
            <a:avLst/>
          </a:prstGeom>
          <a:noFill/>
        </p:spPr>
        <p:txBody>
          <a:bodyPr wrap="square" rtlCol="0">
            <a:spAutoFit/>
          </a:bodyPr>
          <a:lstStyle/>
          <a:p>
            <a:r>
              <a:rPr lang="nl-NL" sz="1600" dirty="0"/>
              <a:t>Het label – met bijbehorende spelregels</a:t>
            </a:r>
          </a:p>
        </p:txBody>
      </p:sp>
      <p:sp>
        <p:nvSpPr>
          <p:cNvPr id="44" name="Tekstvak 43">
            <a:extLst>
              <a:ext uri="{FF2B5EF4-FFF2-40B4-BE49-F238E27FC236}">
                <a16:creationId xmlns:a16="http://schemas.microsoft.com/office/drawing/2014/main" id="{8483C700-8BB5-4267-8029-FA971FA520CE}"/>
              </a:ext>
            </a:extLst>
          </p:cNvPr>
          <p:cNvSpPr txBox="1"/>
          <p:nvPr/>
        </p:nvSpPr>
        <p:spPr>
          <a:xfrm>
            <a:off x="6012752" y="2002736"/>
            <a:ext cx="3016296" cy="369332"/>
          </a:xfrm>
          <a:prstGeom prst="rect">
            <a:avLst/>
          </a:prstGeom>
          <a:noFill/>
        </p:spPr>
        <p:txBody>
          <a:bodyPr wrap="square" rtlCol="0">
            <a:spAutoFit/>
          </a:bodyPr>
          <a:lstStyle/>
          <a:p>
            <a:r>
              <a:rPr lang="nl-NL" dirty="0"/>
              <a:t>Het netwerk</a:t>
            </a:r>
          </a:p>
        </p:txBody>
      </p:sp>
      <p:pic>
        <p:nvPicPr>
          <p:cNvPr id="47" name="Picture 6" descr="Afbeeldingsresultaat voor kwf logo">
            <a:extLst>
              <a:ext uri="{FF2B5EF4-FFF2-40B4-BE49-F238E27FC236}">
                <a16:creationId xmlns:a16="http://schemas.microsoft.com/office/drawing/2014/main" id="{AA17E240-E0CE-46D1-B106-0B57DBC381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6900" y="2092079"/>
            <a:ext cx="1223533" cy="415706"/>
          </a:xfrm>
          <a:prstGeom prst="rect">
            <a:avLst/>
          </a:prstGeom>
          <a:noFill/>
          <a:extLst>
            <a:ext uri="{909E8E84-426E-40DD-AFC4-6F175D3DCCD1}">
              <a14:hiddenFill xmlns:a14="http://schemas.microsoft.com/office/drawing/2010/main">
                <a:solidFill>
                  <a:srgbClr val="FFFFFF"/>
                </a:solidFill>
              </a14:hiddenFill>
            </a:ext>
          </a:extLst>
        </p:spPr>
      </p:pic>
      <p:sp>
        <p:nvSpPr>
          <p:cNvPr id="50" name="Titel 49">
            <a:extLst>
              <a:ext uri="{FF2B5EF4-FFF2-40B4-BE49-F238E27FC236}">
                <a16:creationId xmlns:a16="http://schemas.microsoft.com/office/drawing/2014/main" id="{00B63328-CB47-4D5C-850B-589794B37780}"/>
              </a:ext>
            </a:extLst>
          </p:cNvPr>
          <p:cNvSpPr>
            <a:spLocks noGrp="1"/>
          </p:cNvSpPr>
          <p:nvPr>
            <p:ph type="title"/>
          </p:nvPr>
        </p:nvSpPr>
        <p:spPr/>
        <p:txBody>
          <a:bodyPr/>
          <a:lstStyle/>
          <a:p>
            <a:r>
              <a:rPr lang="nl-NL" dirty="0"/>
              <a:t>De uitgangssituatie</a:t>
            </a:r>
          </a:p>
        </p:txBody>
      </p:sp>
      <p:sp>
        <p:nvSpPr>
          <p:cNvPr id="3" name="Tijdelijke aanduiding voor dianummer 2">
            <a:extLst>
              <a:ext uri="{FF2B5EF4-FFF2-40B4-BE49-F238E27FC236}">
                <a16:creationId xmlns:a16="http://schemas.microsoft.com/office/drawing/2014/main" id="{8213C627-A304-4FC2-AD44-C9BCFA66B2E1}"/>
              </a:ext>
            </a:extLst>
          </p:cNvPr>
          <p:cNvSpPr>
            <a:spLocks noGrp="1"/>
          </p:cNvSpPr>
          <p:nvPr>
            <p:ph type="sldNum" sz="quarter" idx="12"/>
          </p:nvPr>
        </p:nvSpPr>
        <p:spPr/>
        <p:txBody>
          <a:bodyPr/>
          <a:lstStyle/>
          <a:p>
            <a:fld id="{497EA917-A63B-4C26-AD9D-93897ADCCBFC}" type="slidenum">
              <a:rPr lang="nl-NL" smtClean="0"/>
              <a:pPr/>
              <a:t>7</a:t>
            </a:fld>
            <a:endParaRPr lang="nl-NL"/>
          </a:p>
        </p:txBody>
      </p:sp>
      <p:pic>
        <p:nvPicPr>
          <p:cNvPr id="5" name="Afbeelding 4" descr="Afbeelding met tekening&#10;&#10;Automatisch gegenereerde beschrijving">
            <a:extLst>
              <a:ext uri="{FF2B5EF4-FFF2-40B4-BE49-F238E27FC236}">
                <a16:creationId xmlns:a16="http://schemas.microsoft.com/office/drawing/2014/main" id="{A21EA27B-4F63-4577-AA96-D539E9618EDC}"/>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77637" y="2782523"/>
            <a:ext cx="487680" cy="429768"/>
          </a:xfrm>
          <a:prstGeom prst="rect">
            <a:avLst/>
          </a:prstGeom>
        </p:spPr>
      </p:pic>
      <p:pic>
        <p:nvPicPr>
          <p:cNvPr id="6" name="Afbeelding 5" descr="Afbeelding met shirt&#10;&#10;Automatisch gegenereerde beschrijving">
            <a:extLst>
              <a:ext uri="{FF2B5EF4-FFF2-40B4-BE49-F238E27FC236}">
                <a16:creationId xmlns:a16="http://schemas.microsoft.com/office/drawing/2014/main" id="{750150EE-8FF8-419F-9400-B9B30C7824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7954" y="2576653"/>
            <a:ext cx="714800" cy="771996"/>
          </a:xfrm>
          <a:prstGeom prst="rect">
            <a:avLst/>
          </a:prstGeom>
        </p:spPr>
      </p:pic>
    </p:spTree>
    <p:extLst>
      <p:ext uri="{BB962C8B-B14F-4D97-AF65-F5344CB8AC3E}">
        <p14:creationId xmlns:p14="http://schemas.microsoft.com/office/powerpoint/2010/main" val="424027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A3E7F02-DBA8-4914-AF84-107252ABC896}"/>
              </a:ext>
            </a:extLst>
          </p:cNvPr>
          <p:cNvSpPr>
            <a:spLocks noGrp="1"/>
          </p:cNvSpPr>
          <p:nvPr>
            <p:ph type="title"/>
          </p:nvPr>
        </p:nvSpPr>
        <p:spPr>
          <a:solidFill>
            <a:srgbClr val="00368A"/>
          </a:solidFill>
        </p:spPr>
        <p:txBody>
          <a:bodyPr/>
          <a:lstStyle/>
          <a:p>
            <a:r>
              <a:rPr lang="nl-NL" dirty="0"/>
              <a:t>Het netwerk Nederland Rookvrij</a:t>
            </a:r>
          </a:p>
        </p:txBody>
      </p:sp>
      <p:sp>
        <p:nvSpPr>
          <p:cNvPr id="5" name="Tijdelijke aanduiding voor dianummer 4">
            <a:extLst>
              <a:ext uri="{FF2B5EF4-FFF2-40B4-BE49-F238E27FC236}">
                <a16:creationId xmlns:a16="http://schemas.microsoft.com/office/drawing/2014/main" id="{BD41722D-A2AD-434D-BCC5-52DDC0C56676}"/>
              </a:ext>
            </a:extLst>
          </p:cNvPr>
          <p:cNvSpPr>
            <a:spLocks noGrp="1"/>
          </p:cNvSpPr>
          <p:nvPr>
            <p:ph type="sldNum" sz="quarter" idx="12"/>
          </p:nvPr>
        </p:nvSpPr>
        <p:spPr/>
        <p:txBody>
          <a:bodyPr/>
          <a:lstStyle/>
          <a:p>
            <a:fld id="{497EA917-A63B-4C26-AD9D-93897ADCCBFC}" type="slidenum">
              <a:rPr lang="nl-NL" smtClean="0"/>
              <a:pPr/>
              <a:t>8</a:t>
            </a:fld>
            <a:endParaRPr lang="nl-NL"/>
          </a:p>
        </p:txBody>
      </p:sp>
    </p:spTree>
    <p:extLst>
      <p:ext uri="{BB962C8B-B14F-4D97-AF65-F5344CB8AC3E}">
        <p14:creationId xmlns:p14="http://schemas.microsoft.com/office/powerpoint/2010/main" val="93232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1E27419-6E09-4DAE-8F70-ED6C41F3450D}"/>
              </a:ext>
            </a:extLst>
          </p:cNvPr>
          <p:cNvSpPr>
            <a:spLocks noGrp="1"/>
          </p:cNvSpPr>
          <p:nvPr>
            <p:ph idx="1"/>
          </p:nvPr>
        </p:nvSpPr>
        <p:spPr>
          <a:xfrm>
            <a:off x="540160" y="2181138"/>
            <a:ext cx="8282594" cy="4357775"/>
          </a:xfrm>
        </p:spPr>
        <p:txBody>
          <a:bodyPr/>
          <a:lstStyle/>
          <a:p>
            <a:r>
              <a:rPr lang="nl-NL" sz="1600" dirty="0"/>
              <a:t>De missie van het netwerk is: samen streven naar een maatschappij waarin niemand lijdt of overlijdt als gevolg van roken. </a:t>
            </a:r>
          </a:p>
          <a:p>
            <a:pPr lvl="1"/>
            <a:r>
              <a:rPr lang="nl-NL" sz="1400" dirty="0"/>
              <a:t>De invulling van de missie doet iedere deelnemer op zijn manier en met een eigen focus (van participatie tot confrontatie, binnen de regels van de wet)</a:t>
            </a:r>
          </a:p>
          <a:p>
            <a:r>
              <a:rPr lang="nl-NL" sz="1600" dirty="0"/>
              <a:t>Het netwerk werkt actiegericht: deelnemers zijn actief aan de slag met Nederland Rookvrij</a:t>
            </a:r>
          </a:p>
          <a:p>
            <a:r>
              <a:rPr lang="nl-NL" sz="1600" dirty="0"/>
              <a:t>Deelnemers werken samen door:</a:t>
            </a:r>
          </a:p>
          <a:p>
            <a:pPr lvl="1"/>
            <a:r>
              <a:rPr lang="nl-NL" sz="1400" dirty="0"/>
              <a:t>In coalitieverband activiteiten op te starten om de te missie te realiseren</a:t>
            </a:r>
          </a:p>
          <a:p>
            <a:pPr lvl="1"/>
            <a:r>
              <a:rPr lang="nl-NL" sz="1400" dirty="0"/>
              <a:t>De lopende activiteiten met elkaar te delen, en te bekijken of er eventueel aanvullende activiteiten en/of aandachtspunten wenselijk zijn. De kernpartners hebben hier een agenderende en faciliterende rol in. </a:t>
            </a:r>
            <a:endParaRPr lang="nl-NL" dirty="0"/>
          </a:p>
          <a:p>
            <a:r>
              <a:rPr lang="nl-NL" sz="1600" dirty="0"/>
              <a:t>Het netwerk creëert een podium voor haar deelnemers ter ondersteuning van de missie</a:t>
            </a:r>
          </a:p>
          <a:p>
            <a:pPr lvl="1"/>
            <a:r>
              <a:rPr lang="nl-NL" sz="1400" dirty="0"/>
              <a:t>Naamsbekendheid, in de vorm van bijvoorbeeld een externe positionering of merk, is geen op zichzelf staand doel.</a:t>
            </a:r>
          </a:p>
        </p:txBody>
      </p:sp>
      <p:sp>
        <p:nvSpPr>
          <p:cNvPr id="5" name="Tijdelijke aanduiding voor dianummer 4">
            <a:extLst>
              <a:ext uri="{FF2B5EF4-FFF2-40B4-BE49-F238E27FC236}">
                <a16:creationId xmlns:a16="http://schemas.microsoft.com/office/drawing/2014/main" id="{3436D70E-585B-449F-8570-5E1E9D803594}"/>
              </a:ext>
            </a:extLst>
          </p:cNvPr>
          <p:cNvSpPr>
            <a:spLocks noGrp="1"/>
          </p:cNvSpPr>
          <p:nvPr>
            <p:ph type="sldNum" sz="quarter" idx="12"/>
          </p:nvPr>
        </p:nvSpPr>
        <p:spPr/>
        <p:txBody>
          <a:bodyPr/>
          <a:lstStyle/>
          <a:p>
            <a:fld id="{497EA917-A63B-4C26-AD9D-93897ADCCBFC}" type="slidenum">
              <a:rPr lang="nl-NL" smtClean="0"/>
              <a:pPr/>
              <a:t>9</a:t>
            </a:fld>
            <a:endParaRPr lang="nl-NL"/>
          </a:p>
        </p:txBody>
      </p:sp>
      <p:pic>
        <p:nvPicPr>
          <p:cNvPr id="8" name="Afbeelding 7">
            <a:extLst>
              <a:ext uri="{FF2B5EF4-FFF2-40B4-BE49-F238E27FC236}">
                <a16:creationId xmlns:a16="http://schemas.microsoft.com/office/drawing/2014/main" id="{1CC54BB9-1F63-401A-A233-72E6E25AC9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242"/>
          <a:stretch/>
        </p:blipFill>
        <p:spPr>
          <a:xfrm>
            <a:off x="7288922" y="136524"/>
            <a:ext cx="1533832" cy="1733943"/>
          </a:xfrm>
          <a:prstGeom prst="rect">
            <a:avLst/>
          </a:prstGeom>
        </p:spPr>
      </p:pic>
    </p:spTree>
    <p:extLst>
      <p:ext uri="{BB962C8B-B14F-4D97-AF65-F5344CB8AC3E}">
        <p14:creationId xmlns:p14="http://schemas.microsoft.com/office/powerpoint/2010/main" val="3262257488"/>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C1428DE5C29E40888E7E56EB2B53C7" ma:contentTypeVersion="15" ma:contentTypeDescription="Een nieuw document maken." ma:contentTypeScope="" ma:versionID="dfd45be617e6da08bfd6ed8f8eef6ac6">
  <xsd:schema xmlns:xsd="http://www.w3.org/2001/XMLSchema" xmlns:xs="http://www.w3.org/2001/XMLSchema" xmlns:p="http://schemas.microsoft.com/office/2006/metadata/properties" xmlns:ns2="a6564d50-8c58-431d-ae20-7469d5385b40" xmlns:ns3="0f3caf43-6429-4d69-bb0d-6d4f50c030d2" targetNamespace="http://schemas.microsoft.com/office/2006/metadata/properties" ma:root="true" ma:fieldsID="e503fb56621ca2d7df46a597e9bf3a62" ns2:_="" ns3:_="">
    <xsd:import namespace="a6564d50-8c58-431d-ae20-7469d5385b40"/>
    <xsd:import namespace="0f3caf43-6429-4d69-bb0d-6d4f50c030d2"/>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64d50-8c58-431d-ae20-7469d5385b40"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f3caf43-6429-4d69-bb0d-6d4f50c030d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8688AF-7306-470D-9A37-7C287F6D5E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64d50-8c58-431d-ae20-7469d5385b40"/>
    <ds:schemaRef ds:uri="0f3caf43-6429-4d69-bb0d-6d4f50c03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70E90D-BFB8-417D-AE65-E2F073128AC4}">
  <ds:schemaRefs>
    <ds:schemaRef ds:uri="a6564d50-8c58-431d-ae20-7469d5385b40"/>
    <ds:schemaRef ds:uri="http://purl.org/dc/terms/"/>
    <ds:schemaRef ds:uri="http://www.w3.org/XML/1998/namespace"/>
    <ds:schemaRef ds:uri="http://schemas.microsoft.com/office/2006/metadata/properties"/>
    <ds:schemaRef ds:uri="http://schemas.microsoft.com/office/2006/documentManagement/types"/>
    <ds:schemaRef ds:uri="http://purl.org/dc/dcmitype/"/>
    <ds:schemaRef ds:uri="0f3caf43-6429-4d69-bb0d-6d4f50c030d2"/>
    <ds:schemaRef ds:uri="http://schemas.openxmlformats.org/package/2006/metadata/core-propertie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127B1BC2-27A0-4DC8-8605-550D42D98C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5106</TotalTime>
  <Words>2193</Words>
  <Application>Microsoft Office PowerPoint</Application>
  <PresentationFormat>Diavoorstelling (4:3)</PresentationFormat>
  <Paragraphs>205</Paragraphs>
  <Slides>22</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ArialMT</vt:lpstr>
      <vt:lpstr>Calibri</vt:lpstr>
      <vt:lpstr>Segoe Print</vt:lpstr>
      <vt:lpstr>Kantoorthema</vt:lpstr>
      <vt:lpstr>Op weg naar het netwerk Nederland Rookvrij</vt:lpstr>
      <vt:lpstr>Inhoud</vt:lpstr>
      <vt:lpstr>De aanleiding</vt:lpstr>
      <vt:lpstr>PowerPoint-presentatie</vt:lpstr>
      <vt:lpstr>Hoe werkt een netwerk</vt:lpstr>
      <vt:lpstr>Vier bouwstenen voor netwerken </vt:lpstr>
      <vt:lpstr>De uitgangssituatie</vt:lpstr>
      <vt:lpstr>Het netwerk Nederland Rookvrij</vt:lpstr>
      <vt:lpstr>PowerPoint-presentatie</vt:lpstr>
      <vt:lpstr>PowerPoint-presentatie</vt:lpstr>
      <vt:lpstr>PowerPoint-presentatie</vt:lpstr>
      <vt:lpstr>Samenwerken in NR</vt:lpstr>
      <vt:lpstr>PowerPoint-presentatie</vt:lpstr>
      <vt:lpstr>PowerPoint-presentatie</vt:lpstr>
      <vt:lpstr>Samenvattend: NR in de basis</vt:lpstr>
      <vt:lpstr>Rollen en valkuilen</vt:lpstr>
      <vt:lpstr>En nu? De stand van zaken</vt:lpstr>
      <vt:lpstr>Volgende stappen Waar staan we?</vt:lpstr>
      <vt:lpstr>Midden in de transitieperiode</vt:lpstr>
      <vt:lpstr>De transitieperiode Stand van zaken</vt:lpstr>
      <vt:lpstr>Bijlage</vt:lpstr>
      <vt:lpstr>Bijlage: definitie tabaksindustrie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Ruben van Wendel de Joode</dc:creator>
  <cp:lastModifiedBy>Patricia van Rossum</cp:lastModifiedBy>
  <cp:revision>12</cp:revision>
  <cp:lastPrinted>2019-09-13T15:08:21Z</cp:lastPrinted>
  <dcterms:created xsi:type="dcterms:W3CDTF">2014-01-21T08:06:28Z</dcterms:created>
  <dcterms:modified xsi:type="dcterms:W3CDTF">2020-08-26T15:56:11Z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0x0101008DC1428DE5C29E40888E7E56EB2B53C7</vt:lpwstr>
  </property>
  <property fmtid="{D5CDD505-2E9C-101B-9397-08002B2CF9AE}" pid="3" name="AuthorIds_UIVersion_1536">
    <vt:lpwstr>13</vt:lpwstr>
  </property>
  <property fmtid="{D5CDD505-2E9C-101B-9397-08002B2CF9AE}" pid="4" name="AuthorIds_UIVersion_2560">
    <vt:lpwstr>51</vt:lpwstr>
  </property>
</Properties>
</file>