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2" r:id="rId3"/>
    <p:sldId id="259" r:id="rId4"/>
    <p:sldId id="271" r:id="rId5"/>
    <p:sldId id="260" r:id="rId6"/>
    <p:sldId id="264" r:id="rId7"/>
    <p:sldId id="265" r:id="rId8"/>
    <p:sldId id="267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3F5936-BAF2-8026-28C7-1CE0A647B8E9}" name="Arkel, Jennemiek van" initials="JA" userId="S::jennemiek.van.arkel@utrecht.nl::1025c471-a976-41f4-ba60-8057b6232844" providerId="AD"/>
  <p188:author id="{6840BA4A-2FD5-E53B-AC46-50B9826031F1}" name="Korvemaker, Iris" initials="KI" userId="S::i.korvemaker@utrecht.nl::97132ded-edb5-436e-b69c-dd3cdc409e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40000"/>
    <a:srgbClr val="CC0000"/>
    <a:srgbClr val="195814"/>
    <a:srgbClr val="32AB27"/>
    <a:srgbClr val="004181"/>
    <a:srgbClr val="762CD1"/>
    <a:srgbClr val="FF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C7B96-A59E-4923-BE25-0B2E3904EC2D}" v="10" dt="2026-09-28T13:52:08.135"/>
    <p1510:client id="{5BEDC019-E242-D49E-E455-CF9375DDDC58}" v="210" dt="2026-09-29T07:50:49.535"/>
    <p1510:client id="{8D5C7CD5-838F-4761-A1F9-C57BA1C42F54}" v="326" dt="2026-09-29T08:01:37.265"/>
    <p1510:client id="{90FEEA12-9319-4137-91E2-971B864C27BB}" v="299" dt="2026-09-29T07:54:58.076"/>
    <p1510:client id="{EB0BF354-419E-5E49-1F1B-3BE644943D03}" v="35" dt="2026-09-30T06:30:35.945"/>
    <p1510:client id="{F71854D9-5EAB-7655-1DDF-57397977FF0C}" v="18" dt="2026-09-29T07:38:14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1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884C669-62D9-4949-A3B1-EFFF0E93D1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7D213F8-C004-4121-9539-9B66D25C42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26B8D-6992-4506-A2D5-C710E212D571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9739B-9C48-4D8B-B885-28271ACC7C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B2F3B7-E3D2-4BA0-B573-4543DBE84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326F-AB9C-4E2C-B8D5-BFFD6F791D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42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DE54C-8BE9-4FA3-9FFE-EDE6C14BBD61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DEEE3-82E6-4940-B0BF-9A9E584A793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58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28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62755AF7-0AA7-4012-AC09-6DA5A5FB89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1453275"/>
            <a:ext cx="11948161" cy="4409325"/>
          </a:xfrm>
          <a:prstGeom prst="rect">
            <a:avLst/>
          </a:prstGeom>
        </p:spPr>
      </p:pic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EEE9312-5402-4F78-A65F-2E0A92814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C596203-6BFA-42E9-9490-175F68CC19B6}"/>
              </a:ext>
            </a:extLst>
          </p:cNvPr>
          <p:cNvSpPr>
            <a:spLocks noChangeAspect="1"/>
          </p:cNvSpPr>
          <p:nvPr userDrawn="1"/>
        </p:nvSpPr>
        <p:spPr>
          <a:xfrm>
            <a:off x="117753" y="5019559"/>
            <a:ext cx="11948160" cy="856049"/>
          </a:xfrm>
          <a:prstGeom prst="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F83A49BF-BF41-4023-9088-9D6C89BF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5B9EF684-CCA9-4AE5-AB2E-66504D5FA8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5198831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30" name="Tijdelijke aanduiding voor tekst 28">
            <a:extLst>
              <a:ext uri="{FF2B5EF4-FFF2-40B4-BE49-F238E27FC236}">
                <a16:creationId xmlns:a16="http://schemas.microsoft.com/office/drawing/2014/main" id="{FC12DF95-EEE2-424E-9B4F-24CF2B3C30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43283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42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0BF260-1FEA-4FCD-A70B-A9E9EAE34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69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363C986-5A4A-4FB9-A08D-1BF6876F2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37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B1EA66-A83F-4371-8DF6-826819FAF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A81BC5A2-0300-4FDB-8DDE-5B5E1D6B4971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195814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00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B1EA66-A83F-4371-8DF6-826819FAF32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" y="1462049"/>
            <a:ext cx="11964480" cy="44005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A81BC5A2-0300-4FDB-8DDE-5B5E1D6B4971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C00000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616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77" indent="-228577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E8DB1D7-AEC2-4F96-BFC6-F7B48D200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12A6182-052D-4FFB-97B9-279B1A817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96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709741"/>
            <a:ext cx="10867451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4589467"/>
            <a:ext cx="10867451" cy="13199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2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304470-6FD8-40B8-B95D-39FD7B18A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EEC4B4-B9E7-41E0-80EC-48ACF6069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52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53820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600" y="1650600"/>
            <a:ext cx="56214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8506F21-1D56-47E8-9C6F-01F056DDD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1A74C53-D6FC-46D0-85D2-613AB232D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56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99" y="365128"/>
            <a:ext cx="11231997" cy="1325563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3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03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23599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23599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7FF73F3-B248-4542-9C7F-FA3A0C3C99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5534F5-55D8-41B1-93A2-9FF1C6620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F4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16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148C2A-22AE-49FD-8659-5FE66CE1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E9FF7E-5074-40A8-9CE9-0CE518A48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08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95B2-8436-4C34-87D3-FEDDAA4C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96D70-01C3-4621-ABA5-C9D02DAEB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373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/>
          <a:lstStyle>
            <a:lvl1pPr>
              <a:defRPr sz="32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199"/>
            <a:ext cx="6172200" cy="5403855"/>
          </a:xfrm>
        </p:spPr>
        <p:txBody>
          <a:bodyPr/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94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6400" y="457199"/>
            <a:ext cx="6288988" cy="5403855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156" indent="0">
              <a:buNone/>
              <a:defRPr sz="2800"/>
            </a:lvl2pPr>
            <a:lvl3pPr marL="914312" indent="0">
              <a:buNone/>
              <a:defRPr sz="2400"/>
            </a:lvl3pPr>
            <a:lvl4pPr marL="1371468" indent="0">
              <a:buNone/>
              <a:defRPr sz="2000"/>
            </a:lvl4pPr>
            <a:lvl5pPr marL="1828625" indent="0">
              <a:buNone/>
              <a:defRPr sz="2000"/>
            </a:lvl5pPr>
            <a:lvl6pPr marL="2285781" indent="0">
              <a:buNone/>
              <a:defRPr sz="2000"/>
            </a:lvl6pPr>
            <a:lvl7pPr marL="2742937" indent="0">
              <a:buNone/>
              <a:defRPr sz="2000"/>
            </a:lvl7pPr>
            <a:lvl8pPr marL="3200093" indent="0">
              <a:buNone/>
              <a:defRPr sz="2000"/>
            </a:lvl8pPr>
            <a:lvl9pPr marL="365724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4401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35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497476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800" y="365124"/>
            <a:ext cx="8045701" cy="54974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4A3944-BD8F-4248-A20F-93FDA38A4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5E61D2-53F7-40F2-94DE-4C6C7D904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9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374" y="1557000"/>
            <a:ext cx="1132862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A70723-EC61-4846-A635-3D665E62D0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2681" y="6096600"/>
            <a:ext cx="1132920" cy="60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1" r:id="rId2"/>
    <p:sldLayoutId id="2147483724" r:id="rId3"/>
    <p:sldLayoutId id="2147483723" r:id="rId4"/>
    <p:sldLayoutId id="2147483725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</p:sldLayoutIdLst>
  <p:txStyles>
    <p:titleStyle>
      <a:lvl1pPr algn="l" defTabSz="914312" rtl="0" eaLnBrk="1" latinLnBrk="0" hangingPunct="1">
        <a:lnSpc>
          <a:spcPct val="90000"/>
        </a:lnSpc>
        <a:spcBef>
          <a:spcPct val="0"/>
        </a:spcBef>
        <a:buNone/>
        <a:tabLst/>
        <a:defRPr sz="4000" b="1" kern="1200">
          <a:solidFill>
            <a:srgbClr val="CC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12" rtl="0" eaLnBrk="1" latinLnBrk="0" hangingPunct="1">
        <a:lnSpc>
          <a:spcPct val="90000"/>
        </a:lnSpc>
        <a:spcBef>
          <a:spcPts val="1001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5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9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6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4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8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514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70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26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12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8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5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1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7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093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9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EF1E422-1431-7D22-DA6F-8B40F1539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>
            <a:normAutofit/>
          </a:bodyPr>
          <a:lstStyle/>
          <a:p>
            <a:r>
              <a:rPr lang="en-US" b="0"/>
              <a:t>Samen w</a:t>
            </a:r>
            <a:r>
              <a:rPr lang="nl-NL" b="0"/>
              <a:t>erken aan een Rook- en Vapevrij Utrecht</a:t>
            </a:r>
            <a:br>
              <a:rPr lang="nl-NL" sz="2600" b="0"/>
            </a:br>
            <a:endParaRPr lang="en-US" sz="260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2F59A9B-67FD-80A5-F935-117E6ADD80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8" r="11638" b="-1"/>
          <a:stretch>
            <a:fillRect/>
          </a:stretch>
        </p:blipFill>
        <p:spPr>
          <a:xfrm>
            <a:off x="5114321" y="548680"/>
            <a:ext cx="6566013" cy="5472608"/>
          </a:xfrm>
          <a:prstGeom prst="rect">
            <a:avLst/>
          </a:prstGeom>
          <a:noFill/>
        </p:spPr>
      </p:pic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C12C004-B46B-033C-5E4D-89229F133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642" y="2090514"/>
            <a:ext cx="4292027" cy="381158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Iris Korvemaker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Jennemiek van Arkel</a:t>
            </a:r>
          </a:p>
          <a:p>
            <a:endParaRPr lang="en-US"/>
          </a:p>
          <a:p>
            <a:r>
              <a:rPr lang="en-US" i="1" err="1"/>
              <a:t>Beleidsteam</a:t>
            </a:r>
            <a:r>
              <a:rPr lang="en-US" i="1"/>
              <a:t> </a:t>
            </a:r>
            <a:r>
              <a:rPr lang="en-US" i="1" err="1"/>
              <a:t>Verslavingspreventie</a:t>
            </a:r>
            <a:endParaRPr lang="en-US" i="1"/>
          </a:p>
          <a:p>
            <a:r>
              <a:rPr lang="en-US" i="1" err="1"/>
              <a:t>Gemeente</a:t>
            </a:r>
            <a:r>
              <a:rPr lang="en-US" i="1"/>
              <a:t> Utrecht</a:t>
            </a:r>
          </a:p>
        </p:txBody>
      </p:sp>
    </p:spTree>
    <p:extLst>
      <p:ext uri="{BB962C8B-B14F-4D97-AF65-F5344CB8AC3E}">
        <p14:creationId xmlns:p14="http://schemas.microsoft.com/office/powerpoint/2010/main" val="113262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B24EC5-C5F0-DBDF-C86E-D8244624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/>
              <a:t>De Utrechtse ambitie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F134C42-323B-BEF8-B342-5C3382617589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80000" y="1412776"/>
            <a:ext cx="6600056" cy="3811588"/>
          </a:xfrm>
        </p:spPr>
        <p:txBody>
          <a:bodyPr/>
          <a:lstStyle/>
          <a:p>
            <a:r>
              <a:rPr lang="nl-NL"/>
              <a:t>In 2035 groeien Utrechtse kinderen op zonder te roken, te vapen of andermans rook in te ademen.</a:t>
            </a:r>
          </a:p>
          <a:p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57FB5EC-97D1-3DEC-6D35-FDE3D14BAE60}"/>
              </a:ext>
            </a:extLst>
          </p:cNvPr>
          <p:cNvSpPr txBox="1"/>
          <p:nvPr/>
        </p:nvSpPr>
        <p:spPr>
          <a:xfrm>
            <a:off x="6744072" y="3318570"/>
            <a:ext cx="4248472" cy="19057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r>
              <a:rPr lang="nl-NL"/>
              <a:t>FOTO Speeltuinbord</a:t>
            </a:r>
          </a:p>
        </p:txBody>
      </p:sp>
    </p:spTree>
    <p:extLst>
      <p:ext uri="{BB962C8B-B14F-4D97-AF65-F5344CB8AC3E}">
        <p14:creationId xmlns:p14="http://schemas.microsoft.com/office/powerpoint/2010/main" val="58271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B2EA01AB-7133-35D4-5975-FF581571BC0E}"/>
              </a:ext>
            </a:extLst>
          </p:cNvPr>
          <p:cNvSpPr/>
          <p:nvPr/>
        </p:nvSpPr>
        <p:spPr>
          <a:xfrm>
            <a:off x="7933123" y="2138548"/>
            <a:ext cx="3459356" cy="330667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FCEA8A35-282A-34B7-8E06-5ADD9C3FD6AF}"/>
              </a:ext>
            </a:extLst>
          </p:cNvPr>
          <p:cNvSpPr/>
          <p:nvPr/>
        </p:nvSpPr>
        <p:spPr>
          <a:xfrm>
            <a:off x="4243587" y="2138548"/>
            <a:ext cx="3459356" cy="330667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06CA2D88-F6BD-789E-7A81-12EA6B4AF152}"/>
              </a:ext>
            </a:extLst>
          </p:cNvPr>
          <p:cNvSpPr/>
          <p:nvPr/>
        </p:nvSpPr>
        <p:spPr>
          <a:xfrm>
            <a:off x="589089" y="2138548"/>
            <a:ext cx="3459356" cy="330667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4469C6EB-BADC-6875-8E5E-8CCEEFD7D306}"/>
              </a:ext>
            </a:extLst>
          </p:cNvPr>
          <p:cNvSpPr txBox="1">
            <a:spLocks/>
          </p:cNvSpPr>
          <p:nvPr/>
        </p:nvSpPr>
        <p:spPr>
          <a:xfrm>
            <a:off x="631717" y="3102118"/>
            <a:ext cx="3463151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77" indent="-228577" algn="l" defTabSz="914312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35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9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4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0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58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1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70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2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/>
              <a:t>We maken met onze partners een rook- en vapevrije leefomgeving voor kinderen en jongeren. </a:t>
            </a:r>
            <a:endParaRPr lang="nl-NL">
              <a:cs typeface="Arial"/>
            </a:endParaRPr>
          </a:p>
          <a:p>
            <a:pPr marL="0" indent="0">
              <a:buNone/>
            </a:pPr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87146D95-0F54-BF19-EDDF-348CEAFAF7FB}"/>
              </a:ext>
            </a:extLst>
          </p:cNvPr>
          <p:cNvSpPr txBox="1">
            <a:spLocks/>
          </p:cNvSpPr>
          <p:nvPr/>
        </p:nvSpPr>
        <p:spPr>
          <a:xfrm>
            <a:off x="7979547" y="3137504"/>
            <a:ext cx="3459355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77" indent="-228577" algn="l" defTabSz="914312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35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9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4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0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58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1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70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2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>
                <a:solidFill>
                  <a:schemeClr val="dk1"/>
                </a:solidFill>
              </a:rPr>
              <a:t>We lobbyen bij de rijksoverheid om het aanbod van tabak en vapes te beperken. </a:t>
            </a:r>
            <a:endParaRPr lang="nl-NL">
              <a:solidFill>
                <a:schemeClr val="dk1"/>
              </a:solidFill>
              <a:cs typeface="Arial" panose="020B0604020202020204"/>
            </a:endParaRPr>
          </a:p>
          <a:p>
            <a:pPr algn="ctr"/>
            <a:endParaRPr lang="nl-NL"/>
          </a:p>
        </p:txBody>
      </p:sp>
      <p:sp>
        <p:nvSpPr>
          <p:cNvPr id="17" name="Tijdelijke aanduiding voor tekst 3">
            <a:extLst>
              <a:ext uri="{FF2B5EF4-FFF2-40B4-BE49-F238E27FC236}">
                <a16:creationId xmlns:a16="http://schemas.microsoft.com/office/drawing/2014/main" id="{2027F3B6-542D-B617-0B0D-3FA3A7D3689D}"/>
              </a:ext>
            </a:extLst>
          </p:cNvPr>
          <p:cNvSpPr txBox="1">
            <a:spLocks/>
          </p:cNvSpPr>
          <p:nvPr/>
        </p:nvSpPr>
        <p:spPr>
          <a:xfrm>
            <a:off x="4232202" y="3102118"/>
            <a:ext cx="3463151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77" indent="-228577" algn="l" defTabSz="914312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35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9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4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0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58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1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70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2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/>
              <a:t>We stimuleren (jong)volwassenen om te stoppen met roken en vapen.</a:t>
            </a:r>
            <a:endParaRPr lang="nl-NL">
              <a:cs typeface="Arial"/>
            </a:endParaRPr>
          </a:p>
          <a:p>
            <a:pPr marL="0" indent="0" algn="ctr">
              <a:buNone/>
            </a:pPr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1197F467-95F9-15A2-467D-025BAB7F72DE}"/>
              </a:ext>
            </a:extLst>
          </p:cNvPr>
          <p:cNvSpPr txBox="1"/>
          <p:nvPr/>
        </p:nvSpPr>
        <p:spPr>
          <a:xfrm>
            <a:off x="589089" y="2354572"/>
            <a:ext cx="3470741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nl-NL" i="1">
                <a:solidFill>
                  <a:srgbClr val="C00000"/>
                </a:solidFill>
              </a:rPr>
              <a:t>Pijler 1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238DFD8-25E7-6BFC-6433-2E6F58B4DDC7}"/>
              </a:ext>
            </a:extLst>
          </p:cNvPr>
          <p:cNvSpPr txBox="1"/>
          <p:nvPr/>
        </p:nvSpPr>
        <p:spPr>
          <a:xfrm>
            <a:off x="4278625" y="2354572"/>
            <a:ext cx="3470741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nl-NL" i="1">
                <a:solidFill>
                  <a:srgbClr val="C00000"/>
                </a:solidFill>
              </a:rPr>
              <a:t>Pijler 2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EC86BA43-087B-3CDD-C0CE-F56387C13AF6}"/>
              </a:ext>
            </a:extLst>
          </p:cNvPr>
          <p:cNvSpPr txBox="1"/>
          <p:nvPr/>
        </p:nvSpPr>
        <p:spPr>
          <a:xfrm>
            <a:off x="7886700" y="2354572"/>
            <a:ext cx="3470741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nl-NL" i="1">
                <a:solidFill>
                  <a:srgbClr val="C00000"/>
                </a:solidFill>
              </a:rPr>
              <a:t>Pijler 3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CB55688A-5A68-D440-502B-EC0C3F9C8229}"/>
              </a:ext>
            </a:extLst>
          </p:cNvPr>
          <p:cNvSpPr txBox="1"/>
          <p:nvPr/>
        </p:nvSpPr>
        <p:spPr>
          <a:xfrm>
            <a:off x="4243587" y="573325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lang="nl-NL"/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C8232AE9-737E-27E3-DE06-749E05CD7806}"/>
              </a:ext>
            </a:extLst>
          </p:cNvPr>
          <p:cNvSpPr txBox="1">
            <a:spLocks/>
          </p:cNvSpPr>
          <p:nvPr/>
        </p:nvSpPr>
        <p:spPr>
          <a:xfrm>
            <a:off x="589089" y="908720"/>
            <a:ext cx="10850155" cy="12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12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0" u="sng">
                <a:solidFill>
                  <a:srgbClr val="C00000"/>
                </a:solidFill>
              </a:rPr>
              <a:t>Programma Rook- en vapevrij</a:t>
            </a:r>
          </a:p>
        </p:txBody>
      </p:sp>
    </p:spTree>
    <p:extLst>
      <p:ext uri="{BB962C8B-B14F-4D97-AF65-F5344CB8AC3E}">
        <p14:creationId xmlns:p14="http://schemas.microsoft.com/office/powerpoint/2010/main" val="285467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E8915-4FCC-793E-59DA-DCB88B751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C87311F7-54EB-2CC0-940B-AF8864640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75" y="50891"/>
            <a:ext cx="11284200" cy="1215000"/>
          </a:xfrm>
        </p:spPr>
        <p:txBody>
          <a:bodyPr anchor="ctr">
            <a:normAutofit/>
          </a:bodyPr>
          <a:lstStyle/>
          <a:p>
            <a:r>
              <a:rPr lang="nl-NL" sz="4000" b="0"/>
              <a:t>Aanpak Rook- en Vapevrije leefomgeving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05DA831-DC04-8999-AC9D-2E7B552822AA}"/>
              </a:ext>
            </a:extLst>
          </p:cNvPr>
          <p:cNvSpPr txBox="1"/>
          <p:nvPr/>
        </p:nvSpPr>
        <p:spPr>
          <a:xfrm>
            <a:off x="767408" y="1196752"/>
            <a:ext cx="9217024" cy="44644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/>
              <a:t>Gratis </a:t>
            </a:r>
            <a:r>
              <a:rPr lang="en-US" err="1"/>
              <a:t>rookvrije</a:t>
            </a:r>
            <a:r>
              <a:rPr lang="en-US"/>
              <a:t> </a:t>
            </a:r>
            <a:r>
              <a:rPr lang="en-US" err="1"/>
              <a:t>tegel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inwoners</a:t>
            </a:r>
          </a:p>
          <a:p>
            <a:pPr marL="285750" lvl="0" indent="-285750">
              <a:buFont typeface="Arial"/>
              <a:buChar char="•"/>
            </a:pPr>
            <a:r>
              <a:rPr lang="en-US"/>
              <a:t>Alle </a:t>
            </a:r>
            <a:r>
              <a:rPr lang="en-US" err="1"/>
              <a:t>bibliotheken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 </a:t>
            </a:r>
            <a:r>
              <a:rPr lang="en-US" err="1"/>
              <a:t>rookvrij</a:t>
            </a:r>
            <a:r>
              <a:rPr lang="en-US"/>
              <a:t> </a:t>
            </a:r>
          </a:p>
          <a:p>
            <a:pPr marL="285750" lvl="0" indent="-285750">
              <a:buFont typeface="Arial"/>
              <a:buChar char="•"/>
            </a:pPr>
            <a:r>
              <a:rPr lang="en-US"/>
              <a:t>Alle </a:t>
            </a:r>
            <a:r>
              <a:rPr lang="en-US" err="1"/>
              <a:t>speeltuinen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 </a:t>
            </a:r>
            <a:r>
              <a:rPr lang="en-US" err="1"/>
              <a:t>rookvrij</a:t>
            </a:r>
            <a:r>
              <a:rPr lang="en-US"/>
              <a:t> </a:t>
            </a:r>
          </a:p>
          <a:p>
            <a:pPr marL="285750" lvl="0" indent="-285750" defTabSz="914312">
              <a:buFont typeface="Arial"/>
              <a:buChar char="•"/>
              <a:defRPr/>
            </a:pPr>
            <a:r>
              <a:rPr lang="en-US"/>
              <a:t>Alle </a:t>
            </a:r>
            <a:r>
              <a:rPr lang="en-US" err="1"/>
              <a:t>ov-haltes</a:t>
            </a:r>
            <a:r>
              <a:rPr lang="en-US"/>
              <a:t> </a:t>
            </a:r>
            <a:r>
              <a:rPr lang="en-US" err="1"/>
              <a:t>zijn</a:t>
            </a:r>
            <a:r>
              <a:rPr lang="en-US"/>
              <a:t> </a:t>
            </a:r>
            <a:r>
              <a:rPr lang="en-US" err="1"/>
              <a:t>rookvrij</a:t>
            </a:r>
            <a:endParaRPr lang="en-US"/>
          </a:p>
          <a:p>
            <a:pPr marL="285750" lvl="0" indent="-285750">
              <a:buFont typeface="Arial"/>
              <a:buChar char="•"/>
            </a:pPr>
            <a:r>
              <a:rPr lang="en-US"/>
              <a:t>Ingang van </a:t>
            </a:r>
            <a:r>
              <a:rPr lang="en-US" err="1"/>
              <a:t>gemeentelijke</a:t>
            </a:r>
            <a:r>
              <a:rPr lang="en-US"/>
              <a:t> </a:t>
            </a:r>
            <a:r>
              <a:rPr lang="en-US" err="1"/>
              <a:t>gebouwen</a:t>
            </a:r>
            <a:r>
              <a:rPr lang="en-US"/>
              <a:t> </a:t>
            </a:r>
            <a:r>
              <a:rPr lang="en-US" err="1"/>
              <a:t>rookvrij</a:t>
            </a:r>
            <a:r>
              <a:rPr lang="en-US"/>
              <a:t> </a:t>
            </a:r>
          </a:p>
          <a:p>
            <a:pPr marL="285750" lvl="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err="1"/>
              <a:t>Rookvrije</a:t>
            </a:r>
            <a:r>
              <a:rPr lang="en-US"/>
              <a:t> </a:t>
            </a:r>
            <a:r>
              <a:rPr lang="en-US" err="1"/>
              <a:t>terrassen</a:t>
            </a:r>
            <a:r>
              <a:rPr lang="en-US"/>
              <a:t> </a:t>
            </a:r>
            <a:r>
              <a:rPr lang="en-US" err="1"/>
              <a:t>Alliantie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UUU </a:t>
            </a:r>
            <a:r>
              <a:rPr lang="en-US" err="1"/>
              <a:t>rookt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’-</a:t>
            </a:r>
            <a:r>
              <a:rPr lang="en-US" err="1"/>
              <a:t>campagne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</a:t>
            </a:r>
            <a:r>
              <a:rPr lang="en-US" err="1"/>
              <a:t>rookvrije</a:t>
            </a:r>
            <a:r>
              <a:rPr lang="en-US"/>
              <a:t> </a:t>
            </a:r>
            <a:r>
              <a:rPr lang="en-US" err="1"/>
              <a:t>sportparken</a:t>
            </a:r>
            <a:endParaRPr lang="en-US"/>
          </a:p>
          <a:p>
            <a:pPr marL="285750" lvl="0" indent="-285750">
              <a:buFont typeface="Arial"/>
              <a:buChar char="•"/>
            </a:pPr>
            <a:r>
              <a:rPr lang="en-US" err="1"/>
              <a:t>Gezonde</a:t>
            </a:r>
            <a:r>
              <a:rPr lang="en-US"/>
              <a:t> </a:t>
            </a:r>
            <a:r>
              <a:rPr lang="en-US" err="1"/>
              <a:t>schooladviseur</a:t>
            </a:r>
            <a:r>
              <a:rPr lang="en-US"/>
              <a:t> </a:t>
            </a:r>
            <a:r>
              <a:rPr lang="en-US" err="1"/>
              <a:t>begeleidt</a:t>
            </a:r>
            <a:r>
              <a:rPr lang="en-US"/>
              <a:t> </a:t>
            </a:r>
            <a:r>
              <a:rPr lang="en-US" err="1"/>
              <a:t>scholen</a:t>
            </a:r>
            <a:r>
              <a:rPr lang="en-US"/>
              <a:t> </a:t>
            </a:r>
            <a:r>
              <a:rPr lang="en-US" err="1"/>
              <a:t>bij</a:t>
            </a:r>
            <a:r>
              <a:rPr lang="en-US"/>
              <a:t> rook- en </a:t>
            </a:r>
            <a:r>
              <a:rPr lang="en-US" err="1"/>
              <a:t>vapevrije</a:t>
            </a:r>
            <a:r>
              <a:rPr lang="en-US"/>
              <a:t> school</a:t>
            </a:r>
          </a:p>
          <a:p>
            <a:pPr marL="285750" lvl="0" indent="-285750">
              <a:buFont typeface="Arial"/>
              <a:buChar char="•"/>
            </a:pPr>
            <a:r>
              <a:rPr lang="en-US" err="1"/>
              <a:t>Gezonde</a:t>
            </a:r>
            <a:r>
              <a:rPr lang="en-US"/>
              <a:t> </a:t>
            </a:r>
            <a:r>
              <a:rPr lang="en-US" err="1"/>
              <a:t>kinderdagopvang</a:t>
            </a:r>
            <a:r>
              <a:rPr lang="en-US"/>
              <a:t> </a:t>
            </a:r>
            <a:r>
              <a:rPr lang="en-US" err="1"/>
              <a:t>adviseur</a:t>
            </a:r>
            <a:r>
              <a:rPr lang="en-US"/>
              <a:t> </a:t>
            </a:r>
            <a:r>
              <a:rPr lang="en-US" err="1"/>
              <a:t>begeleidt</a:t>
            </a:r>
            <a:r>
              <a:rPr lang="en-US"/>
              <a:t> </a:t>
            </a:r>
            <a:r>
              <a:rPr lang="en-US" err="1"/>
              <a:t>bij</a:t>
            </a:r>
            <a:r>
              <a:rPr lang="en-US"/>
              <a:t> rook- en </a:t>
            </a:r>
            <a:r>
              <a:rPr lang="en-US" err="1"/>
              <a:t>vapevrij</a:t>
            </a:r>
            <a:r>
              <a:rPr lang="en-US"/>
              <a:t> </a:t>
            </a:r>
            <a:r>
              <a:rPr lang="en-US" err="1"/>
              <a:t>opgroeien</a:t>
            </a:r>
            <a:endParaRPr lang="en-US"/>
          </a:p>
          <a:p>
            <a:pPr marL="285750" lvl="0" indent="-285750" defTabSz="914312">
              <a:buFont typeface="Arial"/>
              <a:buChar char="•"/>
              <a:defRPr/>
            </a:pPr>
            <a:r>
              <a:rPr lang="en-US" err="1"/>
              <a:t>Verkenning</a:t>
            </a:r>
            <a:r>
              <a:rPr lang="en-US"/>
              <a:t> </a:t>
            </a:r>
            <a:r>
              <a:rPr lang="en-US" err="1"/>
              <a:t>rookvrije</a:t>
            </a:r>
            <a:r>
              <a:rPr lang="en-US"/>
              <a:t> </a:t>
            </a:r>
            <a:r>
              <a:rPr lang="en-US" err="1"/>
              <a:t>schooldagen</a:t>
            </a:r>
            <a:r>
              <a:rPr lang="en-US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280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5F45479E-388B-894C-14DE-4D55AE62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 anchor="ctr">
            <a:normAutofit/>
          </a:bodyPr>
          <a:lstStyle/>
          <a:p>
            <a:r>
              <a:rPr lang="nl-NL" b="0"/>
              <a:t>Rookvrije kind- en sportevenementen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2671B71-D62F-29E6-EAA0-92CD0F535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00" y="1247534"/>
            <a:ext cx="5860390" cy="4351339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3F5B22F-076E-D53F-4792-B38F7CEEEA71}"/>
              </a:ext>
            </a:extLst>
          </p:cNvPr>
          <p:cNvSpPr txBox="1"/>
          <p:nvPr/>
        </p:nvSpPr>
        <p:spPr>
          <a:xfrm>
            <a:off x="-2400944" y="1844824"/>
            <a:ext cx="4680520" cy="40502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B35D9DC-2B83-F43D-6388-E03AFACD39CD}"/>
              </a:ext>
            </a:extLst>
          </p:cNvPr>
          <p:cNvSpPr txBox="1"/>
          <p:nvPr/>
        </p:nvSpPr>
        <p:spPr>
          <a:xfrm>
            <a:off x="623392" y="1323000"/>
            <a:ext cx="4968552" cy="412222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F910587-8521-FE63-D387-B1E424008E1F}"/>
              </a:ext>
            </a:extLst>
          </p:cNvPr>
          <p:cNvSpPr txBox="1"/>
          <p:nvPr/>
        </p:nvSpPr>
        <p:spPr>
          <a:xfrm>
            <a:off x="6723776" y="1229217"/>
            <a:ext cx="4968552" cy="4369656"/>
          </a:xfrm>
          <a:prstGeom prst="rect">
            <a:avLst/>
          </a:prstGeom>
          <a:ln w="15875">
            <a:solidFill>
              <a:schemeClr val="accent1"/>
            </a:solidFill>
          </a:ln>
        </p:spPr>
        <p:txBody>
          <a:bodyPr vert="horz" wrap="square" lIns="91440" tIns="45720" rIns="91440" bIns="45720" rtlCol="0" anchor="t">
            <a:normAutofit/>
          </a:bodyPr>
          <a:lstStyle/>
          <a:p>
            <a:pPr fontAlgn="t">
              <a:lnSpc>
                <a:spcPct val="200000"/>
              </a:lnSpc>
              <a:buNone/>
            </a:pPr>
            <a:r>
              <a:rPr lang="nl-NL" b="1"/>
              <a:t>Succesfactoren:</a:t>
            </a:r>
          </a:p>
          <a:p>
            <a:pPr marL="285750" indent="-28575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/>
              <a:t>Rookvrije borden vanuit gemeente Utrecht</a:t>
            </a:r>
          </a:p>
          <a:p>
            <a:pPr marL="285750" lvl="0" indent="-28575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/>
              <a:t>Vrijwilligers vooraf geïnformeerd</a:t>
            </a:r>
          </a:p>
          <a:p>
            <a:pPr marL="285750" indent="-28575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/>
              <a:t>Rookvrij </a:t>
            </a:r>
            <a:r>
              <a:rPr lang="nl-NL" err="1"/>
              <a:t>Domplein</a:t>
            </a:r>
            <a:r>
              <a:rPr lang="nl-NL"/>
              <a:t> tijdens de afsluiting van de sinterklaasoptocht</a:t>
            </a:r>
          </a:p>
          <a:p>
            <a:pPr marL="285750" indent="-28575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/>
              <a:t>Vooraf communicatie naar bezoekers</a:t>
            </a:r>
          </a:p>
        </p:txBody>
      </p:sp>
    </p:spTree>
    <p:extLst>
      <p:ext uri="{BB962C8B-B14F-4D97-AF65-F5344CB8AC3E}">
        <p14:creationId xmlns:p14="http://schemas.microsoft.com/office/powerpoint/2010/main" val="210928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50C8-F06A-908E-8DB5-2F300ACE2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92944A1D-4947-855C-1CA6-C949B60A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558480"/>
          </a:xfrm>
        </p:spPr>
        <p:txBody>
          <a:bodyPr anchor="b">
            <a:normAutofit/>
          </a:bodyPr>
          <a:lstStyle/>
          <a:p>
            <a:r>
              <a:rPr lang="nl-NL" b="0"/>
              <a:t>Rookvrij Stationsgebied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9FF5315-4FAF-F6F6-1E7F-FB3B72C69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8" r="11451"/>
          <a:stretch>
            <a:fillRect/>
          </a:stretch>
        </p:blipFill>
        <p:spPr>
          <a:xfrm>
            <a:off x="5066400" y="457199"/>
            <a:ext cx="6288988" cy="540385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395C4B-B8F9-CDDC-87AD-5F348D52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023" y="2088025"/>
            <a:ext cx="2484459" cy="22189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76F1CF-FB24-6A2C-8652-74D1D9679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54" y="1437190"/>
            <a:ext cx="2294740" cy="44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89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5CA3F-1D55-642E-151A-F15079AEB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BDA4305-4B77-2E35-DD5E-3CBBE2E8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75" y="50891"/>
            <a:ext cx="11284200" cy="1215000"/>
          </a:xfrm>
        </p:spPr>
        <p:txBody>
          <a:bodyPr anchor="ctr">
            <a:normAutofit/>
          </a:bodyPr>
          <a:lstStyle/>
          <a:p>
            <a:r>
              <a:rPr lang="nl-NL" sz="4000" b="0"/>
              <a:t>Monitoring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6AE879-8B40-1BBF-84B3-40AA1BD1A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417" y="1128875"/>
            <a:ext cx="5139302" cy="5155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00A180-B111-43F2-7FBE-6EBBEBEDAC4F}"/>
              </a:ext>
            </a:extLst>
          </p:cNvPr>
          <p:cNvSpPr txBox="1"/>
          <p:nvPr/>
        </p:nvSpPr>
        <p:spPr>
          <a:xfrm>
            <a:off x="717281" y="1128875"/>
            <a:ext cx="4429067" cy="46474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+mj-lt"/>
                <a:cs typeface="Arial"/>
              </a:rPr>
              <a:t>Data </a:t>
            </a:r>
            <a:r>
              <a:rPr lang="en-US" sz="2000" err="1">
                <a:latin typeface="+mj-lt"/>
                <a:cs typeface="Arial"/>
              </a:rPr>
              <a:t>vanuit</a:t>
            </a:r>
            <a:r>
              <a:rPr lang="en-US" sz="2000">
                <a:latin typeface="+mj-lt"/>
                <a:cs typeface="Arial"/>
              </a:rPr>
              <a:t> </a:t>
            </a:r>
            <a:r>
              <a:rPr lang="en-US" sz="2000" err="1">
                <a:latin typeface="+mj-lt"/>
                <a:cs typeface="Arial"/>
              </a:rPr>
              <a:t>Gezondheidsmonitor</a:t>
            </a:r>
            <a:endParaRPr lang="en-US" sz="2000">
              <a:latin typeface="+mj-lt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+mj-lt"/>
                <a:cs typeface="Arial"/>
              </a:rPr>
              <a:t>Rookvrije</a:t>
            </a:r>
            <a:r>
              <a:rPr lang="en-US" sz="2000">
                <a:latin typeface="+mj-lt"/>
                <a:cs typeface="Arial"/>
              </a:rPr>
              <a:t> </a:t>
            </a:r>
            <a:r>
              <a:rPr lang="en-US" sz="2000" err="1">
                <a:latin typeface="+mj-lt"/>
                <a:cs typeface="Arial"/>
              </a:rPr>
              <a:t>omgeving</a:t>
            </a:r>
            <a:r>
              <a:rPr lang="en-US" sz="2000">
                <a:latin typeface="+mj-lt"/>
                <a:cs typeface="Arial"/>
              </a:rPr>
              <a:t> </a:t>
            </a:r>
            <a:r>
              <a:rPr lang="en-US" sz="2000" err="1">
                <a:latin typeface="+mj-lt"/>
                <a:cs typeface="Arial"/>
              </a:rPr>
              <a:t>projecten</a:t>
            </a:r>
            <a:r>
              <a:rPr lang="en-US" sz="2000">
                <a:latin typeface="+mj-lt"/>
                <a:cs typeface="Arial"/>
              </a:rPr>
              <a:t>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err="1">
                <a:latin typeface="+mj-lt"/>
                <a:cs typeface="Arial"/>
              </a:rPr>
              <a:t>Stationsgebied</a:t>
            </a:r>
            <a:endParaRPr lang="en-US" sz="2000">
              <a:latin typeface="+mj-lt"/>
              <a:cs typeface="Arial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latin typeface="+mj-lt"/>
                <a:cs typeface="Arial"/>
              </a:rPr>
              <a:t>Aantal </a:t>
            </a:r>
            <a:r>
              <a:rPr lang="en-US" sz="2000" err="1">
                <a:latin typeface="+mj-lt"/>
                <a:cs typeface="Arial"/>
              </a:rPr>
              <a:t>tegels</a:t>
            </a:r>
            <a:r>
              <a:rPr lang="en-US" sz="2000">
                <a:latin typeface="+mj-lt"/>
                <a:cs typeface="Arial"/>
              </a:rPr>
              <a:t>/</a:t>
            </a:r>
            <a:r>
              <a:rPr lang="en-US" sz="2000" err="1">
                <a:latin typeface="+mj-lt"/>
                <a:cs typeface="Arial"/>
              </a:rPr>
              <a:t>terrassen</a:t>
            </a:r>
            <a:r>
              <a:rPr lang="en-US" sz="2000">
                <a:latin typeface="+mj-lt"/>
                <a:cs typeface="Arial"/>
              </a:rPr>
              <a:t> etc. 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err="1">
                <a:latin typeface="+mj-lt"/>
                <a:cs typeface="Arial"/>
              </a:rPr>
              <a:t>Kinderopvang</a:t>
            </a:r>
            <a:endParaRPr lang="en-US" sz="2000">
              <a:latin typeface="+mj-lt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+mj-lt"/>
                <a:cs typeface="Arial"/>
              </a:rPr>
              <a:t>Stoppen</a:t>
            </a:r>
            <a:r>
              <a:rPr lang="en-US" sz="2000">
                <a:latin typeface="+mj-lt"/>
                <a:cs typeface="Arial"/>
              </a:rPr>
              <a:t> met </a:t>
            </a:r>
            <a:r>
              <a:rPr lang="en-US" sz="2000" err="1">
                <a:latin typeface="+mj-lt"/>
                <a:cs typeface="Arial"/>
              </a:rPr>
              <a:t>roken</a:t>
            </a:r>
            <a:r>
              <a:rPr lang="en-US" sz="2000">
                <a:latin typeface="+mj-lt"/>
                <a:cs typeface="Arial"/>
              </a:rPr>
              <a:t> </a:t>
            </a:r>
            <a:r>
              <a:rPr lang="en-US" sz="2000" err="1">
                <a:latin typeface="+mj-lt"/>
                <a:cs typeface="Arial"/>
              </a:rPr>
              <a:t>projecten</a:t>
            </a:r>
            <a:endParaRPr lang="en-US" sz="2000">
              <a:latin typeface="+mj-lt"/>
              <a:cs typeface="Arial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latin typeface="+mj-lt"/>
                <a:cs typeface="Arial"/>
              </a:rPr>
              <a:t>Data </a:t>
            </a:r>
            <a:r>
              <a:rPr lang="en-US" sz="2000" err="1">
                <a:latin typeface="+mj-lt"/>
                <a:cs typeface="Arial"/>
              </a:rPr>
              <a:t>vanuit</a:t>
            </a:r>
            <a:r>
              <a:rPr lang="en-US" sz="2000">
                <a:latin typeface="+mj-lt"/>
                <a:cs typeface="Arial"/>
              </a:rPr>
              <a:t> </a:t>
            </a:r>
            <a:r>
              <a:rPr lang="en-US" sz="2000" err="1">
                <a:latin typeface="+mj-lt"/>
                <a:cs typeface="Arial"/>
              </a:rPr>
              <a:t>scholen</a:t>
            </a:r>
            <a:r>
              <a:rPr lang="en-US" sz="2000">
                <a:latin typeface="+mj-lt"/>
                <a:cs typeface="Arial"/>
              </a:rPr>
              <a:t>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latin typeface="+mj-lt"/>
                <a:cs typeface="Arial"/>
              </a:rPr>
              <a:t>Stoptober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cs typeface="Arial"/>
              </a:rPr>
              <a:t>Rookvrij Leven Overvecht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cs typeface="Arial"/>
              </a:rPr>
              <a:t>Andere </a:t>
            </a:r>
            <a:r>
              <a:rPr lang="en-US" sz="2000" err="1">
                <a:cs typeface="Arial"/>
              </a:rPr>
              <a:t>perspectieven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betrekken</a:t>
            </a:r>
            <a:endParaRPr lang="en-US" sz="2000">
              <a:cs typeface="Arial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cs typeface="Arial"/>
              </a:rPr>
              <a:t>Co-</a:t>
            </a:r>
            <a:r>
              <a:rPr lang="en-US" sz="2000" err="1">
                <a:cs typeface="Arial"/>
              </a:rPr>
              <a:t>assistenten</a:t>
            </a:r>
            <a:r>
              <a:rPr lang="en-US" sz="2000">
                <a:cs typeface="Arial"/>
              </a:rPr>
              <a:t>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>
                <a:cs typeface="Arial"/>
              </a:rPr>
              <a:t>MBO </a:t>
            </a:r>
            <a:r>
              <a:rPr lang="en-US" sz="2000" err="1">
                <a:cs typeface="Arial"/>
              </a:rPr>
              <a:t>studenten</a:t>
            </a:r>
            <a:r>
              <a:rPr lang="en-US" sz="2000">
                <a:cs typeface="Arial"/>
              </a:rPr>
              <a:t> </a:t>
            </a:r>
          </a:p>
          <a:p>
            <a:pPr lvl="1"/>
            <a:endParaRPr lang="en-US" sz="2000">
              <a:latin typeface="+mj-lt"/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704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BE78-0F93-9132-1D23-CF0D6A171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07DAAB00-9D53-E969-564E-E5344BA7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75" y="50891"/>
            <a:ext cx="11284200" cy="1215000"/>
          </a:xfrm>
        </p:spPr>
        <p:txBody>
          <a:bodyPr anchor="ctr">
            <a:normAutofit/>
          </a:bodyPr>
          <a:lstStyle/>
          <a:p>
            <a:pPr fontAlgn="t"/>
            <a:r>
              <a:rPr lang="nl-NL" b="0"/>
              <a:t>Leren van elkaar: goede voorbeelden en uitdagingen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178F7C8-6849-DCE0-5DE0-2A1CC246F4E8}"/>
              </a:ext>
            </a:extLst>
          </p:cNvPr>
          <p:cNvSpPr txBox="1"/>
          <p:nvPr/>
        </p:nvSpPr>
        <p:spPr>
          <a:xfrm>
            <a:off x="695400" y="1265891"/>
            <a:ext cx="10942525" cy="468338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fontAlgn="t">
              <a:lnSpc>
                <a:spcPct val="200000"/>
              </a:lnSpc>
              <a:buNone/>
            </a:pPr>
            <a:r>
              <a:rPr lang="nl-NL" sz="2000" b="1" dirty="0">
                <a:latin typeface="+mj-lt"/>
              </a:rPr>
              <a:t>Bespreek in groepjes van 4/5:</a:t>
            </a:r>
          </a:p>
          <a:p>
            <a:pPr fontAlgn="t">
              <a:lnSpc>
                <a:spcPct val="200000"/>
              </a:lnSpc>
              <a:buNone/>
            </a:pPr>
            <a:r>
              <a:rPr lang="nl-NL" sz="2000" b="1" dirty="0">
                <a:latin typeface="+mj-lt"/>
              </a:rPr>
              <a:t>1. </a:t>
            </a:r>
            <a:r>
              <a:rPr lang="nl-NL" sz="2000" dirty="0">
                <a:latin typeface="+mj-lt"/>
              </a:rPr>
              <a:t>Wat is een mooi voorbeeld uit jouw gemeente?</a:t>
            </a:r>
            <a:endParaRPr lang="nl-NL" sz="2000" dirty="0">
              <a:latin typeface="+mj-lt"/>
              <a:cs typeface="Arial"/>
            </a:endParaRPr>
          </a:p>
          <a:p>
            <a:pPr fontAlgn="t">
              <a:lnSpc>
                <a:spcPct val="200000"/>
              </a:lnSpc>
            </a:pPr>
            <a:r>
              <a:rPr lang="nl-NL" sz="2000" b="1" dirty="0">
                <a:latin typeface="+mj-lt"/>
              </a:rPr>
              <a:t>2. </a:t>
            </a:r>
            <a:r>
              <a:rPr lang="nl-NL" sz="2000" dirty="0">
                <a:latin typeface="+mj-lt"/>
              </a:rPr>
              <a:t>Welke rook- of vapevrije ontwikkeling staat bij jullie als volgende op de agenda?</a:t>
            </a:r>
            <a:endParaRPr lang="nl-NL" sz="2000" dirty="0">
              <a:latin typeface="+mj-lt"/>
              <a:cs typeface="Arial"/>
            </a:endParaRPr>
          </a:p>
          <a:p>
            <a:pPr fontAlgn="t">
              <a:lnSpc>
                <a:spcPct val="200000"/>
              </a:lnSpc>
            </a:pPr>
            <a:r>
              <a:rPr lang="nl-NL" sz="2000" b="1" dirty="0">
                <a:latin typeface="+mj-lt"/>
              </a:rPr>
              <a:t>3.</a:t>
            </a:r>
            <a:r>
              <a:rPr lang="nl-NL" sz="2000" dirty="0">
                <a:latin typeface="+mj-lt"/>
              </a:rPr>
              <a:t> Wat ervaar je als grootste knelpunt? Waar zoek je hulp of inspiratie? Wat wil je aan de groep vragen?</a:t>
            </a:r>
            <a:endParaRPr lang="nl-NL" sz="2000" dirty="0">
              <a:latin typeface="+mj-lt"/>
              <a:cs typeface="Arial"/>
            </a:endParaRPr>
          </a:p>
          <a:p>
            <a:pPr algn="l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394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BB47-372E-95A9-72DB-C08C0AB98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9EE63722-064F-6E00-BA33-2A86F09330CA}"/>
              </a:ext>
            </a:extLst>
          </p:cNvPr>
          <p:cNvSpPr txBox="1"/>
          <p:nvPr/>
        </p:nvSpPr>
        <p:spPr>
          <a:xfrm>
            <a:off x="695400" y="1265891"/>
            <a:ext cx="10942525" cy="468338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fontAlgn="t">
              <a:lnSpc>
                <a:spcPct val="200000"/>
              </a:lnSpc>
              <a:buNone/>
            </a:pPr>
            <a:r>
              <a:rPr lang="nl-NL" sz="2000" b="1" dirty="0">
                <a:latin typeface="+mj-lt"/>
              </a:rPr>
              <a:t>Geef aan per groep:</a:t>
            </a:r>
          </a:p>
          <a:p>
            <a:pPr marL="342900" indent="-34290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sz="2000" i="1" dirty="0">
                <a:latin typeface="+mj-lt"/>
              </a:rPr>
              <a:t>1 Mooi voorbeeld</a:t>
            </a:r>
            <a:endParaRPr lang="nl-NL" sz="2000" i="1" dirty="0">
              <a:latin typeface="+mj-lt"/>
              <a:cs typeface="Arial"/>
            </a:endParaRPr>
          </a:p>
          <a:p>
            <a:pPr marL="342900" indent="-342900" fontAlgn="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sz="2000" i="1" dirty="0">
                <a:latin typeface="+mj-lt"/>
              </a:rPr>
              <a:t>1 Volgende stap</a:t>
            </a:r>
            <a:endParaRPr lang="nl-NL" sz="2000" i="1" dirty="0">
              <a:latin typeface="+mj-lt"/>
              <a:cs typeface="Arial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l-NL" sz="2000" i="1" dirty="0">
                <a:latin typeface="+mj-lt"/>
              </a:rPr>
              <a:t>1 </a:t>
            </a:r>
            <a:r>
              <a:rPr lang="nl-NL" sz="2000" i="1" dirty="0" err="1">
                <a:latin typeface="+mj-lt"/>
              </a:rPr>
              <a:t>knelppunt</a:t>
            </a:r>
            <a:r>
              <a:rPr lang="nl-NL" sz="2000" i="1" dirty="0">
                <a:latin typeface="+mj-lt"/>
              </a:rPr>
              <a:t> </a:t>
            </a:r>
            <a:endParaRPr lang="nl-NL" sz="2000" i="1" dirty="0">
              <a:cs typeface="Arial" panose="020B0604020202020204"/>
            </a:endParaRPr>
          </a:p>
          <a:p>
            <a:pPr algn="l"/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D280860-4D26-DB01-37D5-456DF9D3B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75" y="50891"/>
            <a:ext cx="11284200" cy="1215000"/>
          </a:xfrm>
        </p:spPr>
        <p:txBody>
          <a:bodyPr anchor="ctr">
            <a:normAutofit/>
          </a:bodyPr>
          <a:lstStyle/>
          <a:p>
            <a:pPr fontAlgn="t"/>
            <a:r>
              <a:rPr lang="nl-NL" b="0"/>
              <a:t>Leren van elkaar: goede voorbeelden en uitdagingen</a:t>
            </a:r>
          </a:p>
        </p:txBody>
      </p:sp>
    </p:spTree>
    <p:extLst>
      <p:ext uri="{BB962C8B-B14F-4D97-AF65-F5344CB8AC3E}">
        <p14:creationId xmlns:p14="http://schemas.microsoft.com/office/powerpoint/2010/main" val="22262198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meente Utrecht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CC0000"/>
      </a:accent1>
      <a:accent2>
        <a:srgbClr val="FFB70B"/>
      </a:accent2>
      <a:accent3>
        <a:srgbClr val="006DFF"/>
      </a:accent3>
      <a:accent4>
        <a:srgbClr val="FFC000"/>
      </a:accent4>
      <a:accent5>
        <a:srgbClr val="75757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75000"/>
          </a:srgb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 anchor="ctr">
        <a:normAutofit fontScale="32500" lnSpcReduction="20000"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oorstel default theme incl titeldia stadhuis.potx" id="{895CAD23-9246-4FE2-908E-43FFB4EC5D8E}" vid="{C48B6F86-6B39-4C50-852B-1AE543B5679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Application>Microsoft Office PowerPoint</Application>
  <PresentationFormat>Widescreen</PresentationFormat>
  <Slides>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Kantoorthema</vt:lpstr>
      <vt:lpstr>Samen werken aan een Rook- en Vapevrij Utrecht </vt:lpstr>
      <vt:lpstr>De Utrechtse ambitie</vt:lpstr>
      <vt:lpstr>PowerPoint Presentation</vt:lpstr>
      <vt:lpstr>Aanpak Rook- en Vapevrije leefomgeving</vt:lpstr>
      <vt:lpstr>Rookvrije kind- en sportevenementen</vt:lpstr>
      <vt:lpstr>Rookvrij Stationsgebied</vt:lpstr>
      <vt:lpstr>Monitoring</vt:lpstr>
      <vt:lpstr>Leren van elkaar: goede voorbeelden en uitdagingen</vt:lpstr>
      <vt:lpstr>Leren van elkaar: goede voorbeelden en uitdagingen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Arkel, Jennemiek van</dc:creator>
  <cp:revision>13</cp:revision>
  <dcterms:created xsi:type="dcterms:W3CDTF">2026-09-21T12:57:18Z</dcterms:created>
  <dcterms:modified xsi:type="dcterms:W3CDTF">2026-09-30T06:30:45Z</dcterms:modified>
</cp:coreProperties>
</file>